
<file path=[Content_Types].xml><?xml version="1.0" encoding="utf-8"?>
<Types xmlns="http://schemas.openxmlformats.org/package/2006/content-types">
  <Default Extension="png" ContentType="image/png"/>
  <Default Extension="jpg_large"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2" r:id="rId2"/>
    <p:sldId id="256" r:id="rId3"/>
    <p:sldId id="260" r:id="rId4"/>
    <p:sldId id="262" r:id="rId5"/>
    <p:sldId id="295" r:id="rId6"/>
    <p:sldId id="263" r:id="rId7"/>
    <p:sldId id="264" r:id="rId8"/>
    <p:sldId id="290" r:id="rId9"/>
    <p:sldId id="265" r:id="rId10"/>
    <p:sldId id="266" r:id="rId11"/>
    <p:sldId id="285" r:id="rId12"/>
    <p:sldId id="281" r:id="rId13"/>
    <p:sldId id="279" r:id="rId14"/>
    <p:sldId id="284" r:id="rId15"/>
    <p:sldId id="276" r:id="rId16"/>
    <p:sldId id="268" r:id="rId17"/>
    <p:sldId id="286" r:id="rId18"/>
    <p:sldId id="301" r:id="rId19"/>
    <p:sldId id="277" r:id="rId20"/>
    <p:sldId id="270" r:id="rId21"/>
    <p:sldId id="296" r:id="rId22"/>
    <p:sldId id="267" r:id="rId23"/>
    <p:sldId id="287" r:id="rId24"/>
    <p:sldId id="269" r:id="rId25"/>
    <p:sldId id="272" r:id="rId26"/>
    <p:sldId id="271" r:id="rId27"/>
    <p:sldId id="29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729096-50B8-481A-8C70-5A497FFC4B9C}" type="datetimeFigureOut">
              <a:rPr lang="en-US" smtClean="0"/>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0210B-78F9-4FD8-A5A0-0FAD5ADF2EF7}" type="slidenum">
              <a:rPr lang="en-US" smtClean="0"/>
              <a:t>‹#›</a:t>
            </a:fld>
            <a:endParaRPr lang="en-US"/>
          </a:p>
        </p:txBody>
      </p:sp>
    </p:spTree>
    <p:extLst>
      <p:ext uri="{BB962C8B-B14F-4D97-AF65-F5344CB8AC3E}">
        <p14:creationId xmlns:p14="http://schemas.microsoft.com/office/powerpoint/2010/main" val="276745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729096-50B8-481A-8C70-5A497FFC4B9C}" type="datetimeFigureOut">
              <a:rPr lang="en-US" smtClean="0"/>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0210B-78F9-4FD8-A5A0-0FAD5ADF2EF7}" type="slidenum">
              <a:rPr lang="en-US" smtClean="0"/>
              <a:t>‹#›</a:t>
            </a:fld>
            <a:endParaRPr lang="en-US"/>
          </a:p>
        </p:txBody>
      </p:sp>
    </p:spTree>
    <p:extLst>
      <p:ext uri="{BB962C8B-B14F-4D97-AF65-F5344CB8AC3E}">
        <p14:creationId xmlns:p14="http://schemas.microsoft.com/office/powerpoint/2010/main" val="1797491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729096-50B8-481A-8C70-5A497FFC4B9C}" type="datetimeFigureOut">
              <a:rPr lang="en-US" smtClean="0"/>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0210B-78F9-4FD8-A5A0-0FAD5ADF2EF7}" type="slidenum">
              <a:rPr lang="en-US" smtClean="0"/>
              <a:t>‹#›</a:t>
            </a:fld>
            <a:endParaRPr lang="en-US"/>
          </a:p>
        </p:txBody>
      </p:sp>
    </p:spTree>
    <p:extLst>
      <p:ext uri="{BB962C8B-B14F-4D97-AF65-F5344CB8AC3E}">
        <p14:creationId xmlns:p14="http://schemas.microsoft.com/office/powerpoint/2010/main" val="3133820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729096-50B8-481A-8C70-5A497FFC4B9C}" type="datetimeFigureOut">
              <a:rPr lang="en-US" smtClean="0"/>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0210B-78F9-4FD8-A5A0-0FAD5ADF2EF7}" type="slidenum">
              <a:rPr lang="en-US" smtClean="0"/>
              <a:t>‹#›</a:t>
            </a:fld>
            <a:endParaRPr lang="en-US"/>
          </a:p>
        </p:txBody>
      </p:sp>
    </p:spTree>
    <p:extLst>
      <p:ext uri="{BB962C8B-B14F-4D97-AF65-F5344CB8AC3E}">
        <p14:creationId xmlns:p14="http://schemas.microsoft.com/office/powerpoint/2010/main" val="15004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729096-50B8-481A-8C70-5A497FFC4B9C}" type="datetimeFigureOut">
              <a:rPr lang="en-US" smtClean="0"/>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0210B-78F9-4FD8-A5A0-0FAD5ADF2EF7}" type="slidenum">
              <a:rPr lang="en-US" smtClean="0"/>
              <a:t>‹#›</a:t>
            </a:fld>
            <a:endParaRPr lang="en-US"/>
          </a:p>
        </p:txBody>
      </p:sp>
    </p:spTree>
    <p:extLst>
      <p:ext uri="{BB962C8B-B14F-4D97-AF65-F5344CB8AC3E}">
        <p14:creationId xmlns:p14="http://schemas.microsoft.com/office/powerpoint/2010/main" val="1499135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729096-50B8-481A-8C70-5A497FFC4B9C}" type="datetimeFigureOut">
              <a:rPr lang="en-US" smtClean="0"/>
              <a:t>9/15/2020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0210B-78F9-4FD8-A5A0-0FAD5ADF2EF7}" type="slidenum">
              <a:rPr lang="en-US" smtClean="0"/>
              <a:t>‹#›</a:t>
            </a:fld>
            <a:endParaRPr lang="en-US"/>
          </a:p>
        </p:txBody>
      </p:sp>
    </p:spTree>
    <p:extLst>
      <p:ext uri="{BB962C8B-B14F-4D97-AF65-F5344CB8AC3E}">
        <p14:creationId xmlns:p14="http://schemas.microsoft.com/office/powerpoint/2010/main" val="4230868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729096-50B8-481A-8C70-5A497FFC4B9C}" type="datetimeFigureOut">
              <a:rPr lang="en-US" smtClean="0"/>
              <a:t>9/15/2020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0210B-78F9-4FD8-A5A0-0FAD5ADF2EF7}" type="slidenum">
              <a:rPr lang="en-US" smtClean="0"/>
              <a:t>‹#›</a:t>
            </a:fld>
            <a:endParaRPr lang="en-US"/>
          </a:p>
        </p:txBody>
      </p:sp>
    </p:spTree>
    <p:extLst>
      <p:ext uri="{BB962C8B-B14F-4D97-AF65-F5344CB8AC3E}">
        <p14:creationId xmlns:p14="http://schemas.microsoft.com/office/powerpoint/2010/main" val="4163504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729096-50B8-481A-8C70-5A497FFC4B9C}" type="datetimeFigureOut">
              <a:rPr lang="en-US" smtClean="0"/>
              <a:t>9/15/2020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0210B-78F9-4FD8-A5A0-0FAD5ADF2EF7}" type="slidenum">
              <a:rPr lang="en-US" smtClean="0"/>
              <a:t>‹#›</a:t>
            </a:fld>
            <a:endParaRPr lang="en-US"/>
          </a:p>
        </p:txBody>
      </p:sp>
    </p:spTree>
    <p:extLst>
      <p:ext uri="{BB962C8B-B14F-4D97-AF65-F5344CB8AC3E}">
        <p14:creationId xmlns:p14="http://schemas.microsoft.com/office/powerpoint/2010/main" val="3029123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729096-50B8-481A-8C70-5A497FFC4B9C}" type="datetimeFigureOut">
              <a:rPr lang="en-US" smtClean="0"/>
              <a:t>9/15/2020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0210B-78F9-4FD8-A5A0-0FAD5ADF2EF7}" type="slidenum">
              <a:rPr lang="en-US" smtClean="0"/>
              <a:t>‹#›</a:t>
            </a:fld>
            <a:endParaRPr lang="en-US"/>
          </a:p>
        </p:txBody>
      </p:sp>
    </p:spTree>
    <p:extLst>
      <p:ext uri="{BB962C8B-B14F-4D97-AF65-F5344CB8AC3E}">
        <p14:creationId xmlns:p14="http://schemas.microsoft.com/office/powerpoint/2010/main" val="3106845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729096-50B8-481A-8C70-5A497FFC4B9C}" type="datetimeFigureOut">
              <a:rPr lang="en-US" smtClean="0"/>
              <a:t>9/15/2020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0210B-78F9-4FD8-A5A0-0FAD5ADF2EF7}" type="slidenum">
              <a:rPr lang="en-US" smtClean="0"/>
              <a:t>‹#›</a:t>
            </a:fld>
            <a:endParaRPr lang="en-US"/>
          </a:p>
        </p:txBody>
      </p:sp>
    </p:spTree>
    <p:extLst>
      <p:ext uri="{BB962C8B-B14F-4D97-AF65-F5344CB8AC3E}">
        <p14:creationId xmlns:p14="http://schemas.microsoft.com/office/powerpoint/2010/main" val="36891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729096-50B8-481A-8C70-5A497FFC4B9C}" type="datetimeFigureOut">
              <a:rPr lang="en-US" smtClean="0"/>
              <a:t>9/15/2020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0210B-78F9-4FD8-A5A0-0FAD5ADF2EF7}" type="slidenum">
              <a:rPr lang="en-US" smtClean="0"/>
              <a:t>‹#›</a:t>
            </a:fld>
            <a:endParaRPr lang="en-US"/>
          </a:p>
        </p:txBody>
      </p:sp>
    </p:spTree>
    <p:extLst>
      <p:ext uri="{BB962C8B-B14F-4D97-AF65-F5344CB8AC3E}">
        <p14:creationId xmlns:p14="http://schemas.microsoft.com/office/powerpoint/2010/main" val="2546939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729096-50B8-481A-8C70-5A497FFC4B9C}" type="datetimeFigureOut">
              <a:rPr lang="en-US" smtClean="0"/>
              <a:t>9/15/2020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A0210B-78F9-4FD8-A5A0-0FAD5ADF2EF7}" type="slidenum">
              <a:rPr lang="en-US" smtClean="0"/>
              <a:t>‹#›</a:t>
            </a:fld>
            <a:endParaRPr lang="en-US"/>
          </a:p>
        </p:txBody>
      </p:sp>
    </p:spTree>
    <p:extLst>
      <p:ext uri="{BB962C8B-B14F-4D97-AF65-F5344CB8AC3E}">
        <p14:creationId xmlns:p14="http://schemas.microsoft.com/office/powerpoint/2010/main" val="2687862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_large"/><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358" t="13314" r="22500" b="5276"/>
          <a:stretch/>
        </p:blipFill>
        <p:spPr>
          <a:xfrm>
            <a:off x="197664" y="409434"/>
            <a:ext cx="7185775" cy="5964431"/>
          </a:xfrm>
          <a:prstGeom prst="rect">
            <a:avLst/>
          </a:prstGeom>
        </p:spPr>
      </p:pic>
      <p:sp>
        <p:nvSpPr>
          <p:cNvPr id="3" name="Subtitle 2">
            <a:extLst>
              <a:ext uri="{FF2B5EF4-FFF2-40B4-BE49-F238E27FC236}">
                <a16:creationId xmlns:lc="http://schemas.openxmlformats.org/drawingml/2006/lockedCanvas" xmlns="" xmlns:a16="http://schemas.microsoft.com/office/drawing/2014/main" id="{F02E7F36-4A3B-4ADD-A46A-AD35A2FDA8ED}"/>
              </a:ext>
            </a:extLst>
          </p:cNvPr>
          <p:cNvSpPr txBox="1">
            <a:spLocks/>
          </p:cNvSpPr>
          <p:nvPr/>
        </p:nvSpPr>
        <p:spPr>
          <a:xfrm>
            <a:off x="7383439" y="4898979"/>
            <a:ext cx="4808561" cy="147488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en-US" sz="2000" b="1" dirty="0" smtClean="0">
                <a:solidFill>
                  <a:srgbClr val="FFC000"/>
                </a:solidFill>
                <a:latin typeface="Times New Roman" panose="02020603050405020304" pitchFamily="18" charset="0"/>
                <a:cs typeface="Times New Roman" panose="02020603050405020304" pitchFamily="18" charset="0"/>
              </a:rPr>
              <a:t>History of Modern Art</a:t>
            </a:r>
          </a:p>
          <a:p>
            <a:pPr algn="ctr">
              <a:lnSpc>
                <a:spcPct val="110000"/>
              </a:lnSpc>
            </a:pPr>
            <a:r>
              <a:rPr lang="en-US" sz="2000" b="1" dirty="0" smtClean="0">
                <a:solidFill>
                  <a:srgbClr val="FFC000"/>
                </a:solidFill>
                <a:latin typeface="Times New Roman" panose="02020603050405020304" pitchFamily="18" charset="0"/>
                <a:cs typeface="Times New Roman" panose="02020603050405020304" pitchFamily="18" charset="0"/>
              </a:rPr>
              <a:t>BFA-III (Visual Arts)</a:t>
            </a:r>
          </a:p>
          <a:p>
            <a:pPr algn="ctr">
              <a:lnSpc>
                <a:spcPct val="110000"/>
              </a:lnSpc>
            </a:pPr>
            <a:r>
              <a:rPr lang="en-US" sz="2000" b="1" dirty="0" smtClean="0">
                <a:solidFill>
                  <a:srgbClr val="FFC000"/>
                </a:solidFill>
                <a:latin typeface="Times New Roman" panose="02020603050405020304" pitchFamily="18" charset="0"/>
                <a:cs typeface="Times New Roman" panose="02020603050405020304" pitchFamily="18" charset="0"/>
              </a:rPr>
              <a:t>Course Incharge: Ms. Sidra Liaqat</a:t>
            </a:r>
          </a:p>
          <a:p>
            <a:pPr algn="ctr">
              <a:lnSpc>
                <a:spcPct val="110000"/>
              </a:lnSpc>
            </a:pPr>
            <a:r>
              <a:rPr lang="en-US" sz="2000" b="1" dirty="0" smtClean="0">
                <a:solidFill>
                  <a:srgbClr val="FFC000"/>
                </a:solidFill>
                <a:latin typeface="Times New Roman" panose="02020603050405020304" pitchFamily="18" charset="0"/>
                <a:cs typeface="Times New Roman" panose="02020603050405020304" pitchFamily="18" charset="0"/>
              </a:rPr>
              <a:t>Institute of Design &amp; Visual Arts, LCWU</a:t>
            </a:r>
            <a:endParaRPr lang="en-US" sz="2000" b="1" dirty="0">
              <a:solidFill>
                <a:srgbClr val="FFC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547210" y="422790"/>
            <a:ext cx="4521958" cy="1754326"/>
          </a:xfrm>
          <a:prstGeom prst="rect">
            <a:avLst/>
          </a:prstGeom>
        </p:spPr>
        <p:txBody>
          <a:bodyPr wrap="square">
            <a:spAutoFit/>
          </a:bodyPr>
          <a:lstStyle/>
          <a:p>
            <a:pPr lvl="0" algn="ctr"/>
            <a:r>
              <a:rPr lang="en-US" sz="4400" b="1" dirty="0">
                <a:solidFill>
                  <a:srgbClr val="FFC000"/>
                </a:solidFill>
                <a:latin typeface="Times New Roman" panose="02020603050405020304" pitchFamily="18" charset="0"/>
                <a:cs typeface="Times New Roman" panose="02020603050405020304" pitchFamily="18" charset="0"/>
              </a:rPr>
              <a:t>Vincent van Gogh</a:t>
            </a:r>
          </a:p>
          <a:p>
            <a:pPr lvl="0" algn="ctr"/>
            <a:r>
              <a:rPr lang="en-US" sz="3200" b="1" dirty="0">
                <a:solidFill>
                  <a:srgbClr val="FFC000"/>
                </a:solidFill>
                <a:latin typeface="Times New Roman" panose="02020603050405020304" pitchFamily="18" charset="0"/>
                <a:cs typeface="Times New Roman" panose="02020603050405020304" pitchFamily="18" charset="0"/>
              </a:rPr>
              <a:t>(1853–1890)</a:t>
            </a:r>
          </a:p>
          <a:p>
            <a:pPr lvl="0" algn="ctr"/>
            <a:r>
              <a:rPr lang="en-US" sz="3200" b="1" dirty="0">
                <a:solidFill>
                  <a:srgbClr val="FFC000"/>
                </a:solidFill>
                <a:latin typeface="Times New Roman" panose="02020603050405020304" pitchFamily="18" charset="0"/>
                <a:cs typeface="Times New Roman" panose="02020603050405020304" pitchFamily="18" charset="0"/>
              </a:rPr>
              <a:t>Netherlands</a:t>
            </a:r>
          </a:p>
        </p:txBody>
      </p:sp>
    </p:spTree>
    <p:extLst>
      <p:ext uri="{BB962C8B-B14F-4D97-AF65-F5344CB8AC3E}">
        <p14:creationId xmlns:p14="http://schemas.microsoft.com/office/powerpoint/2010/main" val="2375847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539144" cy="6858000"/>
          </a:xfrm>
          <a:prstGeom prst="rect">
            <a:avLst/>
          </a:prstGeom>
        </p:spPr>
      </p:pic>
      <p:sp>
        <p:nvSpPr>
          <p:cNvPr id="3" name="Rectangle 2"/>
          <p:cNvSpPr/>
          <p:nvPr/>
        </p:nvSpPr>
        <p:spPr>
          <a:xfrm>
            <a:off x="8517194" y="6027003"/>
            <a:ext cx="3522139" cy="830997"/>
          </a:xfrm>
          <a:prstGeom prst="rect">
            <a:avLst/>
          </a:prstGeom>
        </p:spPr>
        <p:txBody>
          <a:bodyPr wrap="square">
            <a:spAutoFit/>
          </a:bodyPr>
          <a:lstStyle/>
          <a:p>
            <a:pPr fontAlgn="base"/>
            <a:r>
              <a:rPr lang="en-US" sz="2400" b="1" smtClean="0">
                <a:latin typeface="Times New Roman" panose="02020603050405020304" pitchFamily="18" charset="0"/>
                <a:cs typeface="Times New Roman" panose="02020603050405020304" pitchFamily="18" charset="0"/>
              </a:rPr>
              <a:t>“</a:t>
            </a:r>
            <a:r>
              <a:rPr lang="fr-FR" sz="2400" b="1" smtClean="0">
                <a:latin typeface="Times New Roman" panose="02020603050405020304" pitchFamily="18" charset="0"/>
                <a:cs typeface="Times New Roman" panose="02020603050405020304" pitchFamily="18" charset="0"/>
              </a:rPr>
              <a:t>The </a:t>
            </a:r>
            <a:r>
              <a:rPr lang="fr-FR" sz="2400" b="1" err="1" smtClean="0">
                <a:latin typeface="Times New Roman" panose="02020603050405020304" pitchFamily="18" charset="0"/>
                <a:cs typeface="Times New Roman" panose="02020603050405020304" pitchFamily="18" charset="0"/>
              </a:rPr>
              <a:t>Sower</a:t>
            </a:r>
            <a:r>
              <a:rPr lang="fr-FR" sz="2400" b="1" smtClean="0">
                <a:latin typeface="Times New Roman" panose="02020603050405020304" pitchFamily="18" charset="0"/>
                <a:cs typeface="Times New Roman" panose="02020603050405020304" pitchFamily="18" charset="0"/>
              </a:rPr>
              <a:t>”</a:t>
            </a:r>
          </a:p>
          <a:p>
            <a:pPr fontAlgn="base"/>
            <a:r>
              <a:rPr lang="fr-FR" sz="2400" b="1" smtClean="0">
                <a:latin typeface="Times New Roman" panose="02020603050405020304" pitchFamily="18" charset="0"/>
                <a:cs typeface="Times New Roman" panose="02020603050405020304" pitchFamily="18" charset="0"/>
              </a:rPr>
              <a:t>(1888)</a:t>
            </a:r>
            <a:endParaRPr lang="en-US" sz="2400" b="1" i="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27710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601171" cy="6858000"/>
          </a:xfrm>
          <a:prstGeom prst="rect">
            <a:avLst/>
          </a:prstGeom>
        </p:spPr>
      </p:pic>
      <p:sp>
        <p:nvSpPr>
          <p:cNvPr id="3" name="Rectangle 2"/>
          <p:cNvSpPr/>
          <p:nvPr/>
        </p:nvSpPr>
        <p:spPr>
          <a:xfrm>
            <a:off x="8571786" y="5999707"/>
            <a:ext cx="3522139" cy="830997"/>
          </a:xfrm>
          <a:prstGeom prst="rect">
            <a:avLst/>
          </a:prstGeom>
        </p:spPr>
        <p:txBody>
          <a:bodyPr wrap="square">
            <a:spAutoFit/>
          </a:bodyPr>
          <a:lstStyle/>
          <a:p>
            <a:pPr fontAlgn="base"/>
            <a:r>
              <a:rPr lang="en-US" sz="2400" b="1" smtClean="0">
                <a:latin typeface="Times New Roman" panose="02020603050405020304" pitchFamily="18" charset="0"/>
                <a:cs typeface="Times New Roman" panose="02020603050405020304" pitchFamily="18" charset="0"/>
              </a:rPr>
              <a:t>“</a:t>
            </a:r>
            <a:r>
              <a:rPr lang="fr-FR" sz="2400" b="1" err="1" smtClean="0">
                <a:latin typeface="Times New Roman" panose="02020603050405020304" pitchFamily="18" charset="0"/>
                <a:cs typeface="Times New Roman" panose="02020603050405020304" pitchFamily="18" charset="0"/>
              </a:rPr>
              <a:t>Sower</a:t>
            </a:r>
            <a:r>
              <a:rPr lang="fr-FR" sz="2400" b="1" smtClean="0">
                <a:latin typeface="Times New Roman" panose="02020603050405020304" pitchFamily="18" charset="0"/>
                <a:cs typeface="Times New Roman" panose="02020603050405020304" pitchFamily="18" charset="0"/>
              </a:rPr>
              <a:t> at Sunset” </a:t>
            </a:r>
          </a:p>
          <a:p>
            <a:pPr fontAlgn="base"/>
            <a:r>
              <a:rPr lang="fr-FR" sz="2400" b="1" smtClean="0">
                <a:latin typeface="Times New Roman" panose="02020603050405020304" pitchFamily="18" charset="0"/>
                <a:cs typeface="Times New Roman" panose="02020603050405020304" pitchFamily="18" charset="0"/>
              </a:rPr>
              <a:t>(1888)</a:t>
            </a:r>
            <a:endParaRPr lang="en-US" sz="2400" b="1" i="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02433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185" y="0"/>
            <a:ext cx="5457768" cy="375104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2179" y="1587274"/>
            <a:ext cx="3903258" cy="359450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591108"/>
            <a:ext cx="7929349" cy="3266892"/>
          </a:xfrm>
          <a:prstGeom prst="rect">
            <a:avLst/>
          </a:prstGeom>
        </p:spPr>
      </p:pic>
    </p:spTree>
    <p:extLst>
      <p:ext uri="{BB962C8B-B14F-4D97-AF65-F5344CB8AC3E}">
        <p14:creationId xmlns:p14="http://schemas.microsoft.com/office/powerpoint/2010/main" val="1556463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629" r="10759"/>
          <a:stretch/>
        </p:blipFill>
        <p:spPr>
          <a:xfrm>
            <a:off x="23495" y="3438356"/>
            <a:ext cx="4423420" cy="341964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94" y="0"/>
            <a:ext cx="4423421" cy="3330054"/>
          </a:xfrm>
          <a:prstGeom prst="rect">
            <a:avLst/>
          </a:prstGeom>
        </p:spPr>
      </p:pic>
      <p:sp>
        <p:nvSpPr>
          <p:cNvPr id="4" name="TextBox 3"/>
          <p:cNvSpPr txBox="1"/>
          <p:nvPr/>
        </p:nvSpPr>
        <p:spPr>
          <a:xfrm>
            <a:off x="4446915" y="6307484"/>
            <a:ext cx="1719613"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Van Gogh</a:t>
            </a:r>
            <a:endParaRPr lang="en-US" sz="2400" b="1">
              <a:latin typeface="Times New Roman" panose="02020603050405020304" pitchFamily="18" charset="0"/>
              <a:cs typeface="Times New Roman" panose="02020603050405020304" pitchFamily="18" charset="0"/>
            </a:endParaRPr>
          </a:p>
        </p:txBody>
      </p:sp>
      <p:sp>
        <p:nvSpPr>
          <p:cNvPr id="5" name="TextBox 4"/>
          <p:cNvSpPr txBox="1"/>
          <p:nvPr/>
        </p:nvSpPr>
        <p:spPr>
          <a:xfrm>
            <a:off x="4465096" y="2929666"/>
            <a:ext cx="1239667"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Millet	</a:t>
            </a:r>
            <a:endParaRPr lang="en-US" sz="2400" b="1">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8372" y="9356"/>
            <a:ext cx="5103628" cy="6858000"/>
          </a:xfrm>
          <a:prstGeom prst="rect">
            <a:avLst/>
          </a:prstGeom>
        </p:spPr>
      </p:pic>
    </p:spTree>
    <p:extLst>
      <p:ext uri="{BB962C8B-B14F-4D97-AF65-F5344CB8AC3E}">
        <p14:creationId xmlns:p14="http://schemas.microsoft.com/office/powerpoint/2010/main" val="910590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49244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9279"/>
            <a:ext cx="5831921" cy="3985146"/>
          </a:xfrm>
          <a:prstGeom prst="rect">
            <a:avLst/>
          </a:prstGeom>
        </p:spPr>
      </p:pic>
      <p:sp>
        <p:nvSpPr>
          <p:cNvPr id="4" name="TextBox 3"/>
          <p:cNvSpPr txBox="1"/>
          <p:nvPr/>
        </p:nvSpPr>
        <p:spPr>
          <a:xfrm>
            <a:off x="97812" y="4924425"/>
            <a:ext cx="1239667"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Millet	</a:t>
            </a:r>
            <a:endParaRPr lang="en-US" sz="2400" b="1">
              <a:latin typeface="Times New Roman" panose="02020603050405020304" pitchFamily="18" charset="0"/>
              <a:cs typeface="Times New Roman" panose="02020603050405020304" pitchFamily="18" charset="0"/>
            </a:endParaRPr>
          </a:p>
        </p:txBody>
      </p:sp>
      <p:sp>
        <p:nvSpPr>
          <p:cNvPr id="5" name="TextBox 4"/>
          <p:cNvSpPr txBox="1"/>
          <p:nvPr/>
        </p:nvSpPr>
        <p:spPr>
          <a:xfrm>
            <a:off x="6096000" y="4924425"/>
            <a:ext cx="1719613"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Van Gogh</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04630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1879" y="0"/>
            <a:ext cx="8840121" cy="6858000"/>
          </a:xfrm>
          <a:prstGeom prst="rect">
            <a:avLst/>
          </a:prstGeom>
        </p:spPr>
      </p:pic>
      <p:sp>
        <p:nvSpPr>
          <p:cNvPr id="3" name="Rectangle 2"/>
          <p:cNvSpPr/>
          <p:nvPr/>
        </p:nvSpPr>
        <p:spPr>
          <a:xfrm>
            <a:off x="432249" y="6027003"/>
            <a:ext cx="2919630" cy="830997"/>
          </a:xfrm>
          <a:prstGeom prst="rect">
            <a:avLst/>
          </a:prstGeom>
        </p:spPr>
        <p:txBody>
          <a:bodyPr wrap="square">
            <a:spAutoFit/>
          </a:bodyPr>
          <a:lstStyle/>
          <a:p>
            <a:pPr fontAlgn="base"/>
            <a:r>
              <a:rPr lang="en-US" sz="2400" b="1" dirty="0" smtClean="0">
                <a:latin typeface="Times New Roman" panose="02020603050405020304" pitchFamily="18" charset="0"/>
                <a:cs typeface="Times New Roman" panose="02020603050405020304" pitchFamily="18" charset="0"/>
              </a:rPr>
              <a:t>“</a:t>
            </a:r>
            <a:r>
              <a:rPr lang="fr-FR" sz="2400" b="1" dirty="0" smtClean="0">
                <a:latin typeface="Times New Roman" panose="02020603050405020304" pitchFamily="18" charset="0"/>
                <a:cs typeface="Times New Roman" panose="02020603050405020304" pitchFamily="18" charset="0"/>
              </a:rPr>
              <a:t>The Yellow House”</a:t>
            </a:r>
          </a:p>
          <a:p>
            <a:pPr fontAlgn="base"/>
            <a:r>
              <a:rPr lang="fr-FR" sz="2400" b="1" dirty="0" smtClean="0">
                <a:latin typeface="Times New Roman" panose="02020603050405020304" pitchFamily="18" charset="0"/>
                <a:cs typeface="Times New Roman" panose="02020603050405020304" pitchFamily="18" charset="0"/>
              </a:rPr>
              <a:t>(1888)</a:t>
            </a:r>
            <a:endParaRPr lang="en-US" sz="24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397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8679976" cy="6875977"/>
          </a:xfrm>
          <a:prstGeom prst="rect">
            <a:avLst/>
          </a:prstGeom>
        </p:spPr>
      </p:pic>
      <p:sp>
        <p:nvSpPr>
          <p:cNvPr id="3" name="Rectangle 2"/>
          <p:cNvSpPr/>
          <p:nvPr/>
        </p:nvSpPr>
        <p:spPr>
          <a:xfrm>
            <a:off x="8720920" y="5986059"/>
            <a:ext cx="3320034" cy="830997"/>
          </a:xfrm>
          <a:prstGeom prst="rect">
            <a:avLst/>
          </a:prstGeom>
        </p:spPr>
        <p:txBody>
          <a:bodyPr wrap="square">
            <a:spAutoFit/>
          </a:bodyPr>
          <a:lstStyle/>
          <a:p>
            <a:pPr fontAlgn="base"/>
            <a:r>
              <a:rPr lang="en-US" sz="2400" b="1" dirty="0" smtClean="0">
                <a:latin typeface="Times New Roman" panose="02020603050405020304" pitchFamily="18" charset="0"/>
                <a:cs typeface="Times New Roman" panose="02020603050405020304" pitchFamily="18" charset="0"/>
              </a:rPr>
              <a:t>“</a:t>
            </a:r>
            <a:r>
              <a:rPr lang="fr-FR" sz="2400" b="1" dirty="0" smtClean="0">
                <a:latin typeface="Times New Roman" panose="02020603050405020304" pitchFamily="18" charset="0"/>
                <a:cs typeface="Times New Roman" panose="02020603050405020304" pitchFamily="18" charset="0"/>
              </a:rPr>
              <a:t>Night Café - </a:t>
            </a:r>
            <a:r>
              <a:rPr lang="fr-FR" sz="2400" b="1" dirty="0" err="1" smtClean="0">
                <a:latin typeface="Times New Roman" panose="02020603050405020304" pitchFamily="18" charset="0"/>
                <a:cs typeface="Times New Roman" panose="02020603050405020304" pitchFamily="18" charset="0"/>
              </a:rPr>
              <a:t>Interior</a:t>
            </a:r>
            <a:r>
              <a:rPr lang="fr-FR" sz="2400" b="1" dirty="0" smtClean="0">
                <a:latin typeface="Times New Roman" panose="02020603050405020304" pitchFamily="18" charset="0"/>
                <a:cs typeface="Times New Roman" panose="02020603050405020304" pitchFamily="18" charset="0"/>
              </a:rPr>
              <a:t>”</a:t>
            </a:r>
          </a:p>
          <a:p>
            <a:pPr fontAlgn="base"/>
            <a:r>
              <a:rPr lang="fr-FR" sz="2400" b="1" dirty="0" smtClean="0">
                <a:latin typeface="Times New Roman" panose="02020603050405020304" pitchFamily="18" charset="0"/>
                <a:cs typeface="Times New Roman" panose="02020603050405020304" pitchFamily="18" charset="0"/>
              </a:rPr>
              <a:t>(1888)</a:t>
            </a:r>
            <a:endParaRPr lang="en-US" sz="2400" b="1" i="0" dirty="0">
              <a:effectLst/>
              <a:latin typeface="Times New Roman" panose="02020603050405020304" pitchFamily="18" charset="0"/>
              <a:cs typeface="Times New Roman" panose="02020603050405020304" pitchFamily="18" charset="0"/>
            </a:endParaRPr>
          </a:p>
        </p:txBody>
      </p:sp>
      <p:sp>
        <p:nvSpPr>
          <p:cNvPr id="5" name="Rectangle 4"/>
          <p:cNvSpPr/>
          <p:nvPr/>
        </p:nvSpPr>
        <p:spPr>
          <a:xfrm>
            <a:off x="8947922" y="202063"/>
            <a:ext cx="3244078" cy="3877985"/>
          </a:xfrm>
          <a:prstGeom prst="rect">
            <a:avLst/>
          </a:prstGeom>
        </p:spPr>
        <p:txBody>
          <a:bodyPr wrap="square">
            <a:spAutoFit/>
          </a:bodyPr>
          <a:lstStyle/>
          <a:p>
            <a:pPr lvl="0"/>
            <a:r>
              <a:rPr lang="en-US" sz="2400" i="1" dirty="0">
                <a:solidFill>
                  <a:prstClr val="black"/>
                </a:solidFill>
                <a:latin typeface="Times New Roman" panose="02020603050405020304" pitchFamily="18" charset="0"/>
                <a:cs typeface="Times New Roman" panose="02020603050405020304" pitchFamily="18" charset="0"/>
              </a:rPr>
              <a:t>“I use color more arbitrarily, in order to express myself more forcibly</a:t>
            </a:r>
            <a:r>
              <a:rPr lang="en-US" sz="2400" i="1" dirty="0" smtClean="0">
                <a:solidFill>
                  <a:prstClr val="black"/>
                </a:solidFill>
                <a:latin typeface="Times New Roman" panose="02020603050405020304" pitchFamily="18" charset="0"/>
                <a:cs typeface="Times New Roman" panose="02020603050405020304" pitchFamily="18" charset="0"/>
              </a:rPr>
              <a:t>.”</a:t>
            </a:r>
          </a:p>
          <a:p>
            <a:pPr lvl="0"/>
            <a:r>
              <a:rPr lang="en-US" dirty="0">
                <a:solidFill>
                  <a:prstClr val="black"/>
                </a:solidFill>
                <a:latin typeface="Times New Roman" panose="02020603050405020304" pitchFamily="18" charset="0"/>
                <a:cs typeface="Times New Roman" panose="02020603050405020304" pitchFamily="18" charset="0"/>
              </a:rPr>
              <a:t>(A letter to Theo by Vincent</a:t>
            </a:r>
            <a:r>
              <a:rPr lang="en-US" dirty="0" smtClean="0">
                <a:solidFill>
                  <a:prstClr val="black"/>
                </a:solidFill>
                <a:latin typeface="Times New Roman" panose="02020603050405020304" pitchFamily="18" charset="0"/>
                <a:cs typeface="Times New Roman" panose="02020603050405020304" pitchFamily="18" charset="0"/>
              </a:rPr>
              <a:t>)</a:t>
            </a:r>
          </a:p>
          <a:p>
            <a:pPr lvl="0"/>
            <a:endParaRPr lang="en-US" dirty="0">
              <a:solidFill>
                <a:prstClr val="black"/>
              </a:solidFill>
              <a:latin typeface="Times New Roman" panose="02020603050405020304" pitchFamily="18" charset="0"/>
              <a:cs typeface="Times New Roman" panose="02020603050405020304" pitchFamily="18" charset="0"/>
            </a:endParaRPr>
          </a:p>
          <a:p>
            <a:pPr lvl="0"/>
            <a:r>
              <a:rPr lang="en-US" sz="2400" i="1" dirty="0" smtClean="0">
                <a:solidFill>
                  <a:prstClr val="black"/>
                </a:solidFill>
                <a:latin typeface="Times New Roman" panose="02020603050405020304" pitchFamily="18" charset="0"/>
                <a:cs typeface="Times New Roman" panose="02020603050405020304" pitchFamily="18" charset="0"/>
              </a:rPr>
              <a:t>“I have tried to express the terrible passions of humanity by means of red and green.”</a:t>
            </a:r>
          </a:p>
          <a:p>
            <a:r>
              <a:rPr lang="en-US" dirty="0">
                <a:solidFill>
                  <a:prstClr val="black"/>
                </a:solidFill>
                <a:latin typeface="Times New Roman" panose="02020603050405020304" pitchFamily="18" charset="0"/>
                <a:cs typeface="Times New Roman" panose="02020603050405020304" pitchFamily="18" charset="0"/>
              </a:rPr>
              <a:t>(A letter to Theo by Vincent</a:t>
            </a:r>
            <a:r>
              <a:rPr lang="en-US" dirty="0" smtClean="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3864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21004" cy="6858000"/>
          </a:xfrm>
          <a:prstGeom prst="rect">
            <a:avLst/>
          </a:prstGeom>
        </p:spPr>
      </p:pic>
      <p:sp>
        <p:nvSpPr>
          <p:cNvPr id="3" name="Rectangle 2"/>
          <p:cNvSpPr/>
          <p:nvPr/>
        </p:nvSpPr>
        <p:spPr>
          <a:xfrm>
            <a:off x="5502892" y="5549331"/>
            <a:ext cx="5145207" cy="1200329"/>
          </a:xfrm>
          <a:prstGeom prst="rect">
            <a:avLst/>
          </a:prstGeom>
        </p:spPr>
        <p:txBody>
          <a:bodyPr wrap="square">
            <a:spAutoFit/>
          </a:bodyPr>
          <a:lstStyle/>
          <a:p>
            <a:pPr fontAlgn="base"/>
            <a:r>
              <a:rPr lang="en-US" sz="2400" b="1" dirty="0" smtClean="0">
                <a:latin typeface="Times New Roman" panose="02020603050405020304" pitchFamily="18" charset="0"/>
                <a:cs typeface="Times New Roman" panose="02020603050405020304" pitchFamily="18" charset="0"/>
              </a:rPr>
              <a:t>“</a:t>
            </a:r>
            <a:r>
              <a:rPr lang="fr-FR" sz="2400" b="1" dirty="0" smtClean="0">
                <a:latin typeface="Times New Roman" panose="02020603050405020304" pitchFamily="18" charset="0"/>
                <a:cs typeface="Times New Roman" panose="02020603050405020304" pitchFamily="18" charset="0"/>
              </a:rPr>
              <a:t>Night Café - </a:t>
            </a:r>
            <a:r>
              <a:rPr lang="fr-FR" sz="2400" b="1" dirty="0" err="1" smtClean="0">
                <a:latin typeface="Times New Roman" panose="02020603050405020304" pitchFamily="18" charset="0"/>
                <a:cs typeface="Times New Roman" panose="02020603050405020304" pitchFamily="18" charset="0"/>
              </a:rPr>
              <a:t>Exterior</a:t>
            </a:r>
            <a:r>
              <a:rPr lang="fr-FR" sz="2400" b="1" dirty="0" smtClean="0">
                <a:latin typeface="Times New Roman" panose="02020603050405020304" pitchFamily="18" charset="0"/>
                <a:cs typeface="Times New Roman" panose="02020603050405020304" pitchFamily="18" charset="0"/>
              </a:rPr>
              <a:t>” /</a:t>
            </a:r>
          </a:p>
          <a:p>
            <a:pPr fontAlgn="base"/>
            <a:r>
              <a:rPr lang="en-US" sz="2400" b="1" dirty="0" smtClean="0">
                <a:latin typeface="Times New Roman" panose="02020603050405020304" pitchFamily="18" charset="0"/>
                <a:cs typeface="Times New Roman" panose="02020603050405020304" pitchFamily="18" charset="0"/>
              </a:rPr>
              <a:t>“</a:t>
            </a:r>
            <a:r>
              <a:rPr lang="fr-FR" sz="2400" b="1" dirty="0" smtClean="0">
                <a:latin typeface="Times New Roman" panose="02020603050405020304" pitchFamily="18" charset="0"/>
                <a:cs typeface="Times New Roman" panose="02020603050405020304" pitchFamily="18" charset="0"/>
              </a:rPr>
              <a:t>The Café Terrace at Arles </a:t>
            </a:r>
            <a:r>
              <a:rPr lang="fr-FR" sz="2400" b="1" dirty="0">
                <a:latin typeface="Times New Roman" panose="02020603050405020304" pitchFamily="18" charset="0"/>
                <a:cs typeface="Times New Roman" panose="02020603050405020304" pitchFamily="18" charset="0"/>
              </a:rPr>
              <a:t>at </a:t>
            </a:r>
            <a:r>
              <a:rPr lang="fr-FR" sz="2400" b="1" dirty="0" smtClean="0">
                <a:latin typeface="Times New Roman" panose="02020603050405020304" pitchFamily="18" charset="0"/>
                <a:cs typeface="Times New Roman" panose="02020603050405020304" pitchFamily="18" charset="0"/>
              </a:rPr>
              <a:t>Night”</a:t>
            </a:r>
          </a:p>
          <a:p>
            <a:pPr fontAlgn="base"/>
            <a:r>
              <a:rPr lang="fr-FR" sz="2400" b="1" dirty="0" smtClean="0">
                <a:latin typeface="Times New Roman" panose="02020603050405020304" pitchFamily="18" charset="0"/>
                <a:cs typeface="Times New Roman" panose="02020603050405020304" pitchFamily="18" charset="0"/>
              </a:rPr>
              <a:t>(1888)</a:t>
            </a:r>
            <a:endParaRPr lang="en-US" sz="24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09543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8707272" cy="6875117"/>
          </a:xfrm>
          <a:prstGeom prst="rect">
            <a:avLst/>
          </a:prstGeom>
        </p:spPr>
      </p:pic>
      <p:sp>
        <p:nvSpPr>
          <p:cNvPr id="3" name="Rectangle 2"/>
          <p:cNvSpPr/>
          <p:nvPr/>
        </p:nvSpPr>
        <p:spPr>
          <a:xfrm>
            <a:off x="8748216" y="5590277"/>
            <a:ext cx="3057098" cy="1200329"/>
          </a:xfrm>
          <a:prstGeom prst="rect">
            <a:avLst/>
          </a:prstGeom>
        </p:spPr>
        <p:txBody>
          <a:bodyPr wrap="square">
            <a:spAutoFit/>
          </a:bodyPr>
          <a:lstStyle/>
          <a:p>
            <a:pPr fontAlgn="base"/>
            <a:r>
              <a:rPr lang="en-US" sz="2400" b="1" dirty="0" smtClean="0">
                <a:latin typeface="Times New Roman" panose="02020603050405020304" pitchFamily="18" charset="0"/>
                <a:cs typeface="Times New Roman" panose="02020603050405020304" pitchFamily="18" charset="0"/>
              </a:rPr>
              <a:t>“</a:t>
            </a:r>
            <a:r>
              <a:rPr lang="fr-FR" sz="2400" b="1" dirty="0" smtClean="0">
                <a:latin typeface="Times New Roman" panose="02020603050405020304" pitchFamily="18" charset="0"/>
                <a:cs typeface="Times New Roman" panose="02020603050405020304" pitchFamily="18" charset="0"/>
              </a:rPr>
              <a:t>Van </a:t>
            </a:r>
            <a:r>
              <a:rPr lang="fr-FR" sz="2400" b="1" dirty="0" err="1" smtClean="0">
                <a:latin typeface="Times New Roman" panose="02020603050405020304" pitchFamily="18" charset="0"/>
                <a:cs typeface="Times New Roman" panose="02020603050405020304" pitchFamily="18" charset="0"/>
              </a:rPr>
              <a:t>Gogh’s</a:t>
            </a:r>
            <a:r>
              <a:rPr lang="fr-FR" sz="2400" b="1" dirty="0" smtClean="0">
                <a:latin typeface="Times New Roman" panose="02020603050405020304" pitchFamily="18" charset="0"/>
                <a:cs typeface="Times New Roman" panose="02020603050405020304" pitchFamily="18" charset="0"/>
              </a:rPr>
              <a:t> </a:t>
            </a:r>
            <a:r>
              <a:rPr lang="fr-FR" sz="2400" b="1" dirty="0" err="1" smtClean="0">
                <a:latin typeface="Times New Roman" panose="02020603050405020304" pitchFamily="18" charset="0"/>
                <a:cs typeface="Times New Roman" panose="02020603050405020304" pitchFamily="18" charset="0"/>
              </a:rPr>
              <a:t>Bedroom</a:t>
            </a:r>
            <a:r>
              <a:rPr lang="fr-FR" sz="2400" b="1" dirty="0" smtClean="0">
                <a:latin typeface="Times New Roman" panose="02020603050405020304" pitchFamily="18" charset="0"/>
                <a:cs typeface="Times New Roman" panose="02020603050405020304" pitchFamily="18" charset="0"/>
              </a:rPr>
              <a:t> at Arles” </a:t>
            </a:r>
          </a:p>
          <a:p>
            <a:pPr fontAlgn="base"/>
            <a:r>
              <a:rPr lang="fr-FR" sz="2400" b="1" dirty="0" smtClean="0">
                <a:latin typeface="Times New Roman" panose="02020603050405020304" pitchFamily="18" charset="0"/>
                <a:cs typeface="Times New Roman" panose="02020603050405020304" pitchFamily="18" charset="0"/>
              </a:rPr>
              <a:t>(1888)</a:t>
            </a:r>
            <a:endParaRPr lang="en-US" sz="24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9698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34" y="54590"/>
            <a:ext cx="3953693" cy="6081382"/>
          </a:xfrm>
          <a:prstGeom prst="rect">
            <a:avLst/>
          </a:prstGeom>
        </p:spPr>
      </p:pic>
      <p:sp>
        <p:nvSpPr>
          <p:cNvPr id="5" name="Rectangle 4"/>
          <p:cNvSpPr/>
          <p:nvPr/>
        </p:nvSpPr>
        <p:spPr>
          <a:xfrm>
            <a:off x="122833" y="6054086"/>
            <a:ext cx="3753133" cy="830997"/>
          </a:xfrm>
          <a:prstGeom prst="rect">
            <a:avLst/>
          </a:prstGeom>
        </p:spPr>
        <p:txBody>
          <a:bodyPr wrap="square">
            <a:spAutoFit/>
          </a:bodyPr>
          <a:lstStyle/>
          <a:p>
            <a:pPr fontAlgn="base"/>
            <a:r>
              <a:rPr lang="fr-FR" sz="2400" b="1" dirty="0" smtClean="0">
                <a:solidFill>
                  <a:schemeClr val="bg1"/>
                </a:solidFill>
                <a:latin typeface="Times New Roman" panose="02020603050405020304" pitchFamily="18" charset="0"/>
                <a:cs typeface="Times New Roman" panose="02020603050405020304" pitchFamily="18" charset="0"/>
              </a:rPr>
              <a:t>Van </a:t>
            </a:r>
            <a:r>
              <a:rPr lang="fr-FR" sz="2400" b="1" dirty="0" err="1" smtClean="0">
                <a:solidFill>
                  <a:schemeClr val="bg1"/>
                </a:solidFill>
                <a:latin typeface="Times New Roman" panose="02020603050405020304" pitchFamily="18" charset="0"/>
                <a:cs typeface="Times New Roman" panose="02020603050405020304" pitchFamily="18" charset="0"/>
              </a:rPr>
              <a:t>Gogh’s</a:t>
            </a:r>
            <a:r>
              <a:rPr lang="fr-FR" sz="2400" b="1" dirty="0" smtClean="0">
                <a:solidFill>
                  <a:schemeClr val="bg1"/>
                </a:solidFill>
                <a:latin typeface="Times New Roman" panose="02020603050405020304" pitchFamily="18" charset="0"/>
                <a:cs typeface="Times New Roman" panose="02020603050405020304" pitchFamily="18" charset="0"/>
              </a:rPr>
              <a:t> </a:t>
            </a:r>
            <a:r>
              <a:rPr lang="fr-FR" sz="2400" b="1" dirty="0" err="1" smtClean="0">
                <a:solidFill>
                  <a:schemeClr val="bg1"/>
                </a:solidFill>
                <a:latin typeface="Times New Roman" panose="02020603050405020304" pitchFamily="18" charset="0"/>
                <a:cs typeface="Times New Roman" panose="02020603050405020304" pitchFamily="18" charset="0"/>
              </a:rPr>
              <a:t>Letter</a:t>
            </a:r>
            <a:r>
              <a:rPr lang="fr-FR" sz="2400" b="1" dirty="0" smtClean="0">
                <a:solidFill>
                  <a:schemeClr val="bg1"/>
                </a:solidFill>
                <a:latin typeface="Times New Roman" panose="02020603050405020304" pitchFamily="18" charset="0"/>
                <a:cs typeface="Times New Roman" panose="02020603050405020304" pitchFamily="18" charset="0"/>
              </a:rPr>
              <a:t> to </a:t>
            </a:r>
            <a:r>
              <a:rPr lang="fr-FR" sz="2400" b="1" dirty="0" err="1" smtClean="0">
                <a:solidFill>
                  <a:schemeClr val="bg1"/>
                </a:solidFill>
                <a:latin typeface="Times New Roman" panose="02020603050405020304" pitchFamily="18" charset="0"/>
                <a:cs typeface="Times New Roman" panose="02020603050405020304" pitchFamily="18" charset="0"/>
              </a:rPr>
              <a:t>his</a:t>
            </a:r>
            <a:r>
              <a:rPr lang="fr-FR" sz="2400" b="1" dirty="0" smtClean="0">
                <a:solidFill>
                  <a:schemeClr val="bg1"/>
                </a:solidFill>
                <a:latin typeface="Times New Roman" panose="02020603050405020304" pitchFamily="18" charset="0"/>
                <a:cs typeface="Times New Roman" panose="02020603050405020304" pitchFamily="18" charset="0"/>
              </a:rPr>
              <a:t> Brother Theo van Gogh</a:t>
            </a:r>
          </a:p>
        </p:txBody>
      </p:sp>
      <p:sp>
        <p:nvSpPr>
          <p:cNvPr id="6" name="Rectangle 5"/>
          <p:cNvSpPr/>
          <p:nvPr/>
        </p:nvSpPr>
        <p:spPr>
          <a:xfrm>
            <a:off x="6000005" y="1433287"/>
            <a:ext cx="4263111" cy="4062651"/>
          </a:xfrm>
          <a:prstGeom prst="rect">
            <a:avLst/>
          </a:prstGeom>
        </p:spPr>
        <p:txBody>
          <a:bodyPr wrap="square">
            <a:spAutoFit/>
          </a:bodyPr>
          <a:lstStyle/>
          <a:p>
            <a:pPr lvl="0"/>
            <a:r>
              <a:rPr lang="en-US" sz="2400" b="1" i="1" dirty="0" smtClean="0">
                <a:solidFill>
                  <a:schemeClr val="bg1"/>
                </a:solidFill>
                <a:latin typeface="Times New Roman" panose="02020603050405020304" pitchFamily="18" charset="0"/>
                <a:cs typeface="Times New Roman" panose="02020603050405020304" pitchFamily="18" charset="0"/>
              </a:rPr>
              <a:t>“This time it is quite simply my bedroom, only here the color must do the work… That is, to suggest rest or sleep in general. This is a bedroom where you should be able to rest your head, or, rather, your imagination… the </a:t>
            </a:r>
            <a:r>
              <a:rPr lang="en-US" sz="2400" b="1" i="1" dirty="0" err="1" smtClean="0">
                <a:solidFill>
                  <a:schemeClr val="bg1"/>
                </a:solidFill>
                <a:latin typeface="Times New Roman" panose="02020603050405020304" pitchFamily="18" charset="0"/>
                <a:cs typeface="Times New Roman" panose="02020603050405020304" pitchFamily="18" charset="0"/>
              </a:rPr>
              <a:t>squareness</a:t>
            </a:r>
            <a:r>
              <a:rPr lang="en-US" sz="2400" b="1" i="1" dirty="0" smtClean="0">
                <a:solidFill>
                  <a:schemeClr val="bg1"/>
                </a:solidFill>
                <a:latin typeface="Times New Roman" panose="02020603050405020304" pitchFamily="18" charset="0"/>
                <a:cs typeface="Times New Roman" panose="02020603050405020304" pitchFamily="18" charset="0"/>
              </a:rPr>
              <a:t> of the furniture should express uninterruptable rest.”</a:t>
            </a:r>
          </a:p>
          <a:p>
            <a:pPr lvl="0" algn="r"/>
            <a:r>
              <a:rPr lang="en-US" dirty="0" smtClean="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A letter to Theo by Vincent</a:t>
            </a:r>
            <a:r>
              <a:rPr lang="en-US" dirty="0" smtClean="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00517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7665" y="1364775"/>
            <a:ext cx="7096836" cy="4462760"/>
          </a:xfrm>
          <a:prstGeom prst="rect">
            <a:avLst/>
          </a:prstGeom>
          <a:noFill/>
        </p:spPr>
        <p:txBody>
          <a:bodyPr wrap="square" rtlCol="0">
            <a:spAutoFit/>
          </a:bodyPr>
          <a:lstStyle/>
          <a:p>
            <a:pPr algn="ctr"/>
            <a:r>
              <a:rPr lang="en-US" sz="4400" b="1" dirty="0" smtClean="0">
                <a:latin typeface="Times New Roman" panose="02020603050405020304" pitchFamily="18" charset="0"/>
                <a:cs typeface="Times New Roman" panose="02020603050405020304" pitchFamily="18" charset="0"/>
              </a:rPr>
              <a:t>Vincent van Gogh</a:t>
            </a:r>
          </a:p>
          <a:p>
            <a:pPr algn="ctr"/>
            <a:r>
              <a:rPr lang="en-US" sz="3200" b="1" dirty="0" smtClean="0">
                <a:latin typeface="Times New Roman" panose="02020603050405020304" pitchFamily="18" charset="0"/>
                <a:cs typeface="Times New Roman" panose="02020603050405020304" pitchFamily="18" charset="0"/>
              </a:rPr>
              <a:t>(1853–1890)</a:t>
            </a:r>
          </a:p>
          <a:p>
            <a:pPr algn="ctr"/>
            <a:r>
              <a:rPr lang="en-US" sz="3200" b="1" dirty="0" smtClean="0">
                <a:latin typeface="Times New Roman" panose="02020603050405020304" pitchFamily="18" charset="0"/>
                <a:cs typeface="Times New Roman" panose="02020603050405020304" pitchFamily="18" charset="0"/>
              </a:rPr>
              <a:t>Netherlands</a:t>
            </a:r>
          </a:p>
          <a:p>
            <a:pPr algn="ctr"/>
            <a:endParaRPr lang="en-US" sz="3200" b="1" dirty="0" smtClean="0">
              <a:latin typeface="Times New Roman" panose="02020603050405020304" pitchFamily="18" charset="0"/>
              <a:cs typeface="Times New Roman" panose="02020603050405020304" pitchFamily="18" charset="0"/>
            </a:endParaRPr>
          </a:p>
          <a:p>
            <a:pPr algn="ctr"/>
            <a:endParaRPr lang="en-US" sz="3200" b="1" dirty="0" smtClean="0">
              <a:latin typeface="Times New Roman" panose="02020603050405020304" pitchFamily="18" charset="0"/>
              <a:cs typeface="Times New Roman" panose="02020603050405020304" pitchFamily="18" charset="0"/>
            </a:endParaRPr>
          </a:p>
          <a:p>
            <a:pPr algn="ctr"/>
            <a:r>
              <a:rPr lang="en-US" sz="2800" b="1" i="1" dirty="0" smtClean="0">
                <a:latin typeface="Times New Roman" panose="02020603050405020304" pitchFamily="18" charset="0"/>
                <a:cs typeface="Times New Roman" panose="02020603050405020304" pitchFamily="18" charset="0"/>
              </a:rPr>
              <a:t>“I put my heart and my soul into my work, and have lost my mind in the process.”</a:t>
            </a:r>
          </a:p>
          <a:p>
            <a:pPr algn="ctr"/>
            <a:endParaRPr lang="en-US" sz="2800" b="1" i="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 Vincent van </a:t>
            </a:r>
            <a:r>
              <a:rPr lang="en-US" sz="2800" b="1" dirty="0" smtClean="0">
                <a:latin typeface="Times New Roman" panose="02020603050405020304" pitchFamily="18" charset="0"/>
                <a:cs typeface="Times New Roman" panose="02020603050405020304" pitchFamily="18" charset="0"/>
              </a:rPr>
              <a:t>Gogh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07808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7028" y="-1"/>
            <a:ext cx="5954972" cy="6559631"/>
          </a:xfrm>
          <a:prstGeom prst="rect">
            <a:avLst/>
          </a:prstGeom>
        </p:spPr>
      </p:pic>
      <p:sp>
        <p:nvSpPr>
          <p:cNvPr id="3" name="Rectangle 2"/>
          <p:cNvSpPr/>
          <p:nvPr/>
        </p:nvSpPr>
        <p:spPr>
          <a:xfrm>
            <a:off x="5991369" y="6468057"/>
            <a:ext cx="6359855" cy="430887"/>
          </a:xfrm>
          <a:prstGeom prst="rect">
            <a:avLst/>
          </a:prstGeom>
        </p:spPr>
        <p:txBody>
          <a:bodyPr wrap="square">
            <a:spAutoFit/>
          </a:bodyPr>
          <a:lstStyle/>
          <a:p>
            <a:pPr fontAlgn="base"/>
            <a:r>
              <a:rPr lang="en-US" sz="2200" b="1" dirty="0">
                <a:latin typeface="Times New Roman" panose="02020603050405020304" pitchFamily="18" charset="0"/>
                <a:cs typeface="Times New Roman" panose="02020603050405020304" pitchFamily="18" charset="0"/>
              </a:rPr>
              <a:t>“Self-Portrait with Bandaged Ear and Pipe</a:t>
            </a:r>
            <a:r>
              <a:rPr lang="fr-FR" sz="2200" b="1" dirty="0" smtClean="0">
                <a:latin typeface="Times New Roman" panose="02020603050405020304" pitchFamily="18" charset="0"/>
                <a:cs typeface="Times New Roman" panose="02020603050405020304" pitchFamily="18" charset="0"/>
              </a:rPr>
              <a:t>” (1889)</a:t>
            </a:r>
            <a:endParaRPr lang="en-US" sz="22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21656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65"/>
          <a:stretch/>
        </p:blipFill>
        <p:spPr>
          <a:xfrm>
            <a:off x="81886" y="627796"/>
            <a:ext cx="7956646" cy="5313211"/>
          </a:xfrm>
          <a:prstGeom prst="rect">
            <a:avLst/>
          </a:prstGeom>
        </p:spPr>
      </p:pic>
    </p:spTree>
    <p:extLst>
      <p:ext uri="{BB962C8B-B14F-4D97-AF65-F5344CB8AC3E}">
        <p14:creationId xmlns:p14="http://schemas.microsoft.com/office/powerpoint/2010/main" val="2146236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4257" y="0"/>
            <a:ext cx="4917743" cy="6444091"/>
          </a:xfrm>
          <a:prstGeom prst="rect">
            <a:avLst/>
          </a:prstGeom>
        </p:spPr>
      </p:pic>
      <p:sp>
        <p:nvSpPr>
          <p:cNvPr id="3" name="Rectangle 2"/>
          <p:cNvSpPr/>
          <p:nvPr/>
        </p:nvSpPr>
        <p:spPr>
          <a:xfrm>
            <a:off x="9390652" y="6396335"/>
            <a:ext cx="2933278" cy="461665"/>
          </a:xfrm>
          <a:prstGeom prst="rect">
            <a:avLst/>
          </a:prstGeom>
        </p:spPr>
        <p:txBody>
          <a:bodyPr wrap="square">
            <a:spAutoFit/>
          </a:bodyPr>
          <a:lstStyle/>
          <a:p>
            <a:pPr fontAlgn="base"/>
            <a:r>
              <a:rPr lang="en-US" sz="2400" b="1" dirty="0" smtClean="0">
                <a:latin typeface="Times New Roman" panose="02020603050405020304" pitchFamily="18" charset="0"/>
                <a:cs typeface="Times New Roman" panose="02020603050405020304" pitchFamily="18" charset="0"/>
              </a:rPr>
              <a:t>“</a:t>
            </a:r>
            <a:r>
              <a:rPr lang="fr-FR" sz="2400" b="1" dirty="0" err="1" smtClean="0">
                <a:latin typeface="Times New Roman" panose="02020603050405020304" pitchFamily="18" charset="0"/>
                <a:cs typeface="Times New Roman" panose="02020603050405020304" pitchFamily="18" charset="0"/>
              </a:rPr>
              <a:t>Sunflowers</a:t>
            </a:r>
            <a:r>
              <a:rPr lang="fr-FR" sz="2400" b="1" dirty="0" smtClean="0">
                <a:latin typeface="Times New Roman" panose="02020603050405020304" pitchFamily="18" charset="0"/>
                <a:cs typeface="Times New Roman" panose="02020603050405020304" pitchFamily="18" charset="0"/>
              </a:rPr>
              <a:t>” (1889)</a:t>
            </a:r>
            <a:endParaRPr lang="en-US" sz="24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71060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3439" y="-1"/>
            <a:ext cx="4808561" cy="6229893"/>
          </a:xfrm>
          <a:prstGeom prst="rect">
            <a:avLst/>
          </a:prstGeom>
        </p:spPr>
      </p:pic>
      <p:sp>
        <p:nvSpPr>
          <p:cNvPr id="3" name="Rectangle 2"/>
          <p:cNvSpPr/>
          <p:nvPr/>
        </p:nvSpPr>
        <p:spPr>
          <a:xfrm>
            <a:off x="6646459" y="6134964"/>
            <a:ext cx="5604186" cy="769441"/>
          </a:xfrm>
          <a:prstGeom prst="rect">
            <a:avLst/>
          </a:prstGeom>
        </p:spPr>
        <p:txBody>
          <a:bodyPr wrap="square">
            <a:spAutoFit/>
          </a:bodyPr>
          <a:lstStyle/>
          <a:p>
            <a:pPr algn="r" fontAlgn="base"/>
            <a:r>
              <a:rPr lang="en-US" sz="2200" b="1" dirty="0">
                <a:latin typeface="Times New Roman" panose="02020603050405020304" pitchFamily="18" charset="0"/>
                <a:cs typeface="Times New Roman" panose="02020603050405020304" pitchFamily="18" charset="0"/>
              </a:rPr>
              <a:t>“Tree with Ivy in the Garden of the Asylum</a:t>
            </a:r>
            <a:r>
              <a:rPr lang="fr-FR" sz="2200" b="1" dirty="0" smtClean="0">
                <a:latin typeface="Times New Roman" panose="02020603050405020304" pitchFamily="18" charset="0"/>
                <a:cs typeface="Times New Roman" panose="02020603050405020304" pitchFamily="18" charset="0"/>
              </a:rPr>
              <a:t>”</a:t>
            </a:r>
          </a:p>
          <a:p>
            <a:pPr algn="r" fontAlgn="base"/>
            <a:r>
              <a:rPr lang="fr-FR" sz="2200" b="1" dirty="0" smtClean="0">
                <a:latin typeface="Times New Roman" panose="02020603050405020304" pitchFamily="18" charset="0"/>
                <a:cs typeface="Times New Roman" panose="02020603050405020304" pitchFamily="18" charset="0"/>
              </a:rPr>
              <a:t>(1889)</a:t>
            </a:r>
            <a:endParaRPr lang="en-US" sz="22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82198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737802" cy="6858000"/>
          </a:xfrm>
          <a:prstGeom prst="rect">
            <a:avLst/>
          </a:prstGeom>
        </p:spPr>
      </p:pic>
      <p:sp>
        <p:nvSpPr>
          <p:cNvPr id="3" name="Rectangle 2"/>
          <p:cNvSpPr/>
          <p:nvPr/>
        </p:nvSpPr>
        <p:spPr>
          <a:xfrm>
            <a:off x="8844740" y="5917821"/>
            <a:ext cx="2755857" cy="830997"/>
          </a:xfrm>
          <a:prstGeom prst="rect">
            <a:avLst/>
          </a:prstGeom>
        </p:spPr>
        <p:txBody>
          <a:bodyPr wrap="square">
            <a:spAutoFit/>
          </a:bodyPr>
          <a:lstStyle/>
          <a:p>
            <a:pPr fontAlgn="base"/>
            <a:r>
              <a:rPr lang="en-US" sz="2400" b="1" smtClean="0">
                <a:latin typeface="Times New Roman" panose="02020603050405020304" pitchFamily="18" charset="0"/>
                <a:cs typeface="Times New Roman" panose="02020603050405020304" pitchFamily="18" charset="0"/>
              </a:rPr>
              <a:t>“</a:t>
            </a:r>
            <a:r>
              <a:rPr lang="fr-FR" sz="2400" b="1" smtClean="0">
                <a:latin typeface="Times New Roman" panose="02020603050405020304" pitchFamily="18" charset="0"/>
                <a:cs typeface="Times New Roman" panose="02020603050405020304" pitchFamily="18" charset="0"/>
              </a:rPr>
              <a:t>The </a:t>
            </a:r>
            <a:r>
              <a:rPr lang="fr-FR" sz="2400" b="1" err="1" smtClean="0">
                <a:latin typeface="Times New Roman" panose="02020603050405020304" pitchFamily="18" charset="0"/>
                <a:cs typeface="Times New Roman" panose="02020603050405020304" pitchFamily="18" charset="0"/>
              </a:rPr>
              <a:t>Starry</a:t>
            </a:r>
            <a:r>
              <a:rPr lang="fr-FR" sz="2400" b="1" smtClean="0">
                <a:latin typeface="Times New Roman" panose="02020603050405020304" pitchFamily="18" charset="0"/>
                <a:cs typeface="Times New Roman" panose="02020603050405020304" pitchFamily="18" charset="0"/>
              </a:rPr>
              <a:t> Night”</a:t>
            </a:r>
          </a:p>
          <a:p>
            <a:pPr fontAlgn="base"/>
            <a:r>
              <a:rPr lang="fr-FR" sz="2400" b="1" smtClean="0">
                <a:latin typeface="Times New Roman" panose="02020603050405020304" pitchFamily="18" charset="0"/>
                <a:cs typeface="Times New Roman" panose="02020603050405020304" pitchFamily="18" charset="0"/>
              </a:rPr>
              <a:t>(1889)</a:t>
            </a:r>
            <a:endParaRPr lang="en-US" sz="2400" b="1" i="0">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8642266" y="0"/>
            <a:ext cx="3613422" cy="2092881"/>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“It often seems to me that the night is much more alive and richly </a:t>
            </a:r>
            <a:r>
              <a:rPr lang="en-US" sz="2400" i="1" dirty="0" smtClean="0">
                <a:latin typeface="Times New Roman" panose="02020603050405020304" pitchFamily="18" charset="0"/>
                <a:cs typeface="Times New Roman" panose="02020603050405020304" pitchFamily="18" charset="0"/>
              </a:rPr>
              <a:t>colored </a:t>
            </a:r>
            <a:r>
              <a:rPr lang="en-US" sz="2400" i="1" dirty="0">
                <a:latin typeface="Times New Roman" panose="02020603050405020304" pitchFamily="18" charset="0"/>
                <a:cs typeface="Times New Roman" panose="02020603050405020304" pitchFamily="18" charset="0"/>
              </a:rPr>
              <a:t>than the day</a:t>
            </a:r>
            <a:r>
              <a:rPr lang="en-US" sz="2400" i="1" dirty="0" smtClean="0">
                <a:latin typeface="Times New Roman" panose="02020603050405020304" pitchFamily="18" charset="0"/>
                <a:cs typeface="Times New Roman" panose="02020603050405020304" pitchFamily="18" charset="0"/>
              </a:rPr>
              <a:t>.”</a:t>
            </a:r>
          </a:p>
          <a:p>
            <a:pPr algn="r"/>
            <a:r>
              <a:rPr lang="en-US" dirty="0" smtClean="0">
                <a:latin typeface="Times New Roman" panose="02020603050405020304" pitchFamily="18" charset="0"/>
                <a:cs typeface="Times New Roman" panose="02020603050405020304" pitchFamily="18" charset="0"/>
              </a:rPr>
              <a:t>(A letter to Theo by Vincent)</a:t>
            </a:r>
          </a:p>
          <a:p>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182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6710" y="0"/>
            <a:ext cx="5245290" cy="6455742"/>
          </a:xfrm>
          <a:prstGeom prst="rect">
            <a:avLst/>
          </a:prstGeom>
        </p:spPr>
      </p:pic>
      <p:sp>
        <p:nvSpPr>
          <p:cNvPr id="3" name="Rectangle 2"/>
          <p:cNvSpPr/>
          <p:nvPr/>
        </p:nvSpPr>
        <p:spPr>
          <a:xfrm>
            <a:off x="7960178" y="6396335"/>
            <a:ext cx="4272766" cy="461665"/>
          </a:xfrm>
          <a:prstGeom prst="rect">
            <a:avLst/>
          </a:prstGeom>
        </p:spPr>
        <p:txBody>
          <a:bodyPr wrap="square">
            <a:spAutoFit/>
          </a:bodyPr>
          <a:lstStyle/>
          <a:p>
            <a:pPr fontAlgn="base"/>
            <a:r>
              <a:rPr lang="en-US" sz="2400" b="1" dirty="0" smtClean="0">
                <a:latin typeface="Times New Roman" panose="02020603050405020304" pitchFamily="18" charset="0"/>
                <a:cs typeface="Times New Roman" panose="02020603050405020304" pitchFamily="18" charset="0"/>
              </a:rPr>
              <a:t>“</a:t>
            </a:r>
            <a:r>
              <a:rPr lang="fr-FR" sz="2400" b="1" dirty="0" smtClean="0">
                <a:latin typeface="Times New Roman" panose="02020603050405020304" pitchFamily="18" charset="0"/>
                <a:cs typeface="Times New Roman" panose="02020603050405020304" pitchFamily="18" charset="0"/>
              </a:rPr>
              <a:t>Portrait of Dr. Gachet” (1890)</a:t>
            </a:r>
            <a:endParaRPr lang="en-US" sz="24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921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38825"/>
          </a:xfrm>
          <a:prstGeom prst="rect">
            <a:avLst/>
          </a:prstGeom>
        </p:spPr>
      </p:pic>
      <p:sp>
        <p:nvSpPr>
          <p:cNvPr id="3" name="Rectangle 2"/>
          <p:cNvSpPr/>
          <p:nvPr/>
        </p:nvSpPr>
        <p:spPr>
          <a:xfrm>
            <a:off x="151116" y="5879769"/>
            <a:ext cx="3820382" cy="830997"/>
          </a:xfrm>
          <a:prstGeom prst="rect">
            <a:avLst/>
          </a:prstGeom>
        </p:spPr>
        <p:txBody>
          <a:bodyPr wrap="square">
            <a:spAutoFit/>
          </a:bodyPr>
          <a:lstStyle/>
          <a:p>
            <a:pPr fontAlgn="base"/>
            <a:r>
              <a:rPr lang="en-US" sz="2400" b="1" smtClean="0">
                <a:latin typeface="Times New Roman" panose="02020603050405020304" pitchFamily="18" charset="0"/>
                <a:cs typeface="Times New Roman" panose="02020603050405020304" pitchFamily="18" charset="0"/>
              </a:rPr>
              <a:t>“</a:t>
            </a:r>
            <a:r>
              <a:rPr lang="fr-FR" sz="2400" b="1" err="1" smtClean="0">
                <a:latin typeface="Times New Roman" panose="02020603050405020304" pitchFamily="18" charset="0"/>
                <a:cs typeface="Times New Roman" panose="02020603050405020304" pitchFamily="18" charset="0"/>
              </a:rPr>
              <a:t>Wheatfield</a:t>
            </a:r>
            <a:r>
              <a:rPr lang="fr-FR" sz="2400" b="1" smtClean="0">
                <a:latin typeface="Times New Roman" panose="02020603050405020304" pitchFamily="18" charset="0"/>
                <a:cs typeface="Times New Roman" panose="02020603050405020304" pitchFamily="18" charset="0"/>
              </a:rPr>
              <a:t> </a:t>
            </a:r>
            <a:r>
              <a:rPr lang="fr-FR" sz="2400" b="1" err="1" smtClean="0">
                <a:latin typeface="Times New Roman" panose="02020603050405020304" pitchFamily="18" charset="0"/>
                <a:cs typeface="Times New Roman" panose="02020603050405020304" pitchFamily="18" charset="0"/>
              </a:rPr>
              <a:t>with</a:t>
            </a:r>
            <a:r>
              <a:rPr lang="fr-FR" sz="2400" b="1" smtClean="0">
                <a:latin typeface="Times New Roman" panose="02020603050405020304" pitchFamily="18" charset="0"/>
                <a:cs typeface="Times New Roman" panose="02020603050405020304" pitchFamily="18" charset="0"/>
              </a:rPr>
              <a:t> Crows”</a:t>
            </a:r>
          </a:p>
          <a:p>
            <a:pPr fontAlgn="base"/>
            <a:r>
              <a:rPr lang="fr-FR" sz="2400" b="1" smtClean="0">
                <a:latin typeface="Times New Roman" panose="02020603050405020304" pitchFamily="18" charset="0"/>
                <a:cs typeface="Times New Roman" panose="02020603050405020304" pitchFamily="18" charset="0"/>
              </a:rPr>
              <a:t>(1890)</a:t>
            </a:r>
            <a:endParaRPr lang="en-US" sz="2400" b="1" i="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75756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910" y="81888"/>
            <a:ext cx="8253410" cy="5308685"/>
          </a:xfrm>
          <a:prstGeom prst="rect">
            <a:avLst/>
          </a:prstGeom>
        </p:spPr>
      </p:pic>
      <p:sp>
        <p:nvSpPr>
          <p:cNvPr id="3" name="Rectangle 2"/>
          <p:cNvSpPr/>
          <p:nvPr/>
        </p:nvSpPr>
        <p:spPr>
          <a:xfrm>
            <a:off x="1821370" y="5376925"/>
            <a:ext cx="8750489" cy="1446550"/>
          </a:xfrm>
          <a:prstGeom prst="rect">
            <a:avLst/>
          </a:prstGeom>
        </p:spPr>
        <p:txBody>
          <a:bodyPr wrap="square">
            <a:spAutoFit/>
          </a:bodyPr>
          <a:lstStyle/>
          <a:p>
            <a:pPr algn="ctr"/>
            <a:r>
              <a:rPr lang="en-US" sz="2400" b="1" i="1" dirty="0" smtClean="0">
                <a:solidFill>
                  <a:schemeClr val="bg1"/>
                </a:solidFill>
                <a:latin typeface="Times New Roman" panose="02020603050405020304" pitchFamily="18" charset="0"/>
                <a:cs typeface="Times New Roman" panose="02020603050405020304" pitchFamily="18" charset="0"/>
              </a:rPr>
              <a:t>“Ah </a:t>
            </a:r>
            <a:r>
              <a:rPr lang="en-US" sz="2400" b="1" i="1" dirty="0">
                <a:solidFill>
                  <a:schemeClr val="bg1"/>
                </a:solidFill>
                <a:latin typeface="Times New Roman" panose="02020603050405020304" pitchFamily="18" charset="0"/>
                <a:cs typeface="Times New Roman" panose="02020603050405020304" pitchFamily="18" charset="0"/>
              </a:rPr>
              <a:t>well, I risk my life for my own work and my </a:t>
            </a:r>
            <a:r>
              <a:rPr lang="en-US" sz="2400" b="1" i="1" dirty="0" smtClean="0">
                <a:solidFill>
                  <a:schemeClr val="bg1"/>
                </a:solidFill>
                <a:latin typeface="Times New Roman" panose="02020603050405020304" pitchFamily="18" charset="0"/>
                <a:cs typeface="Times New Roman" panose="02020603050405020304" pitchFamily="18" charset="0"/>
              </a:rPr>
              <a:t>reason</a:t>
            </a:r>
          </a:p>
          <a:p>
            <a:pPr algn="ctr"/>
            <a:r>
              <a:rPr lang="en-US" sz="2400" b="1" i="1" dirty="0" smtClean="0">
                <a:solidFill>
                  <a:schemeClr val="bg1"/>
                </a:solidFill>
                <a:latin typeface="Times New Roman" panose="02020603050405020304" pitchFamily="18" charset="0"/>
                <a:cs typeface="Times New Roman" panose="02020603050405020304" pitchFamily="18" charset="0"/>
              </a:rPr>
              <a:t>has half foundered </a:t>
            </a:r>
            <a:r>
              <a:rPr lang="en-US" sz="2400" b="1" i="1" dirty="0">
                <a:solidFill>
                  <a:schemeClr val="bg1"/>
                </a:solidFill>
                <a:latin typeface="Times New Roman" panose="02020603050405020304" pitchFamily="18" charset="0"/>
                <a:cs typeface="Times New Roman" panose="02020603050405020304" pitchFamily="18" charset="0"/>
              </a:rPr>
              <a:t>in it. (…) But what can you do</a:t>
            </a:r>
            <a:r>
              <a:rPr lang="en-US" sz="2400" b="1" i="1" dirty="0" smtClean="0">
                <a:solidFill>
                  <a:schemeClr val="bg1"/>
                </a:solidFill>
                <a:latin typeface="Times New Roman" panose="02020603050405020304" pitchFamily="18" charset="0"/>
                <a:cs typeface="Times New Roman" panose="02020603050405020304" pitchFamily="18" charset="0"/>
              </a:rPr>
              <a:t>...”</a:t>
            </a:r>
            <a:endParaRPr lang="en-US" sz="2400" b="1" i="1" dirty="0">
              <a:solidFill>
                <a:schemeClr val="bg1"/>
              </a:solidFill>
              <a:latin typeface="Times New Roman" panose="02020603050405020304" pitchFamily="18" charset="0"/>
              <a:cs typeface="Times New Roman" panose="02020603050405020304" pitchFamily="18" charset="0"/>
            </a:endParaRPr>
          </a:p>
          <a:p>
            <a:pPr algn="ctr"/>
            <a:r>
              <a:rPr lang="en-US" sz="2000" dirty="0" smtClean="0">
                <a:solidFill>
                  <a:schemeClr val="bg1"/>
                </a:solidFill>
                <a:latin typeface="Times New Roman" panose="02020603050405020304" pitchFamily="18" charset="0"/>
                <a:cs typeface="Times New Roman" panose="02020603050405020304" pitchFamily="18" charset="0"/>
              </a:rPr>
              <a:t>The </a:t>
            </a:r>
            <a:r>
              <a:rPr lang="en-US" sz="2000" dirty="0">
                <a:solidFill>
                  <a:schemeClr val="bg1"/>
                </a:solidFill>
                <a:latin typeface="Times New Roman" panose="02020603050405020304" pitchFamily="18" charset="0"/>
                <a:cs typeface="Times New Roman" panose="02020603050405020304" pitchFamily="18" charset="0"/>
              </a:rPr>
              <a:t>final sentence of the unfinished letter to Theo, stained with blood </a:t>
            </a:r>
            <a:r>
              <a:rPr lang="en-US" sz="2000" dirty="0" smtClean="0">
                <a:solidFill>
                  <a:schemeClr val="bg1"/>
                </a:solidFill>
                <a:latin typeface="Times New Roman" panose="02020603050405020304" pitchFamily="18" charset="0"/>
                <a:cs typeface="Times New Roman" panose="02020603050405020304" pitchFamily="18" charset="0"/>
              </a:rPr>
              <a:t>and</a:t>
            </a:r>
          </a:p>
          <a:p>
            <a:pPr algn="ctr"/>
            <a:r>
              <a:rPr lang="en-US" sz="2000" dirty="0" smtClean="0">
                <a:solidFill>
                  <a:schemeClr val="bg1"/>
                </a:solidFill>
                <a:latin typeface="Times New Roman" panose="02020603050405020304" pitchFamily="18" charset="0"/>
                <a:cs typeface="Times New Roman" panose="02020603050405020304" pitchFamily="18" charset="0"/>
              </a:rPr>
              <a:t>with </a:t>
            </a:r>
            <a:r>
              <a:rPr lang="en-US" sz="2000" dirty="0">
                <a:solidFill>
                  <a:schemeClr val="bg1"/>
                </a:solidFill>
                <a:latin typeface="Times New Roman" panose="02020603050405020304" pitchFamily="18" charset="0"/>
                <a:cs typeface="Times New Roman" panose="02020603050405020304" pitchFamily="18" charset="0"/>
              </a:rPr>
              <a:t>a note in Theo’s hand: ‘The letter he had on him on 27 July, that horrible day.’</a:t>
            </a:r>
          </a:p>
        </p:txBody>
      </p:sp>
    </p:spTree>
    <p:extLst>
      <p:ext uri="{BB962C8B-B14F-4D97-AF65-F5344CB8AC3E}">
        <p14:creationId xmlns:p14="http://schemas.microsoft.com/office/powerpoint/2010/main" val="1349395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7377" y="3462674"/>
            <a:ext cx="5452593" cy="337805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7377" y="0"/>
            <a:ext cx="5452594" cy="325593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303" y="-1"/>
            <a:ext cx="5556738" cy="325593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372" y="3398917"/>
            <a:ext cx="5583669" cy="3441808"/>
          </a:xfrm>
          <a:prstGeom prst="rect">
            <a:avLst/>
          </a:prstGeom>
        </p:spPr>
      </p:pic>
    </p:spTree>
    <p:extLst>
      <p:ext uri="{BB962C8B-B14F-4D97-AF65-F5344CB8AC3E}">
        <p14:creationId xmlns:p14="http://schemas.microsoft.com/office/powerpoint/2010/main" val="554732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12" y="0"/>
            <a:ext cx="9653514" cy="6858000"/>
          </a:xfrm>
          <a:prstGeom prst="rect">
            <a:avLst/>
          </a:prstGeom>
        </p:spPr>
      </p:pic>
      <p:sp>
        <p:nvSpPr>
          <p:cNvPr id="3" name="Rectangle 2"/>
          <p:cNvSpPr/>
          <p:nvPr/>
        </p:nvSpPr>
        <p:spPr>
          <a:xfrm>
            <a:off x="9661598" y="5630375"/>
            <a:ext cx="2243660" cy="1200329"/>
          </a:xfrm>
          <a:prstGeom prst="rect">
            <a:avLst/>
          </a:prstGeom>
        </p:spPr>
        <p:txBody>
          <a:bodyPr wrap="square">
            <a:spAutoFit/>
          </a:bodyPr>
          <a:lstStyle/>
          <a:p>
            <a:pPr fontAlgn="base"/>
            <a:r>
              <a:rPr lang="en-US" sz="2400" b="1" smtClean="0">
                <a:latin typeface="Times New Roman" panose="02020603050405020304" pitchFamily="18" charset="0"/>
                <a:cs typeface="Times New Roman" panose="02020603050405020304" pitchFamily="18" charset="0"/>
              </a:rPr>
              <a:t>“</a:t>
            </a:r>
            <a:r>
              <a:rPr lang="fr-FR" sz="2400" b="1">
                <a:latin typeface="Times New Roman" panose="02020603050405020304" pitchFamily="18" charset="0"/>
                <a:cs typeface="Times New Roman" panose="02020603050405020304" pitchFamily="18" charset="0"/>
              </a:rPr>
              <a:t>The </a:t>
            </a:r>
            <a:r>
              <a:rPr lang="fr-FR" sz="2400" b="1" smtClean="0">
                <a:latin typeface="Times New Roman" panose="02020603050405020304" pitchFamily="18" charset="0"/>
                <a:cs typeface="Times New Roman" panose="02020603050405020304" pitchFamily="18" charset="0"/>
              </a:rPr>
              <a:t>Potato </a:t>
            </a:r>
            <a:r>
              <a:rPr lang="fr-FR" sz="2400" b="1" err="1" smtClean="0">
                <a:latin typeface="Times New Roman" panose="02020603050405020304" pitchFamily="18" charset="0"/>
                <a:cs typeface="Times New Roman" panose="02020603050405020304" pitchFamily="18" charset="0"/>
              </a:rPr>
              <a:t>Eaters</a:t>
            </a:r>
            <a:r>
              <a:rPr lang="fr-FR" sz="2400" b="1" smtClean="0">
                <a:latin typeface="Times New Roman" panose="02020603050405020304" pitchFamily="18" charset="0"/>
                <a:cs typeface="Times New Roman" panose="02020603050405020304" pitchFamily="18" charset="0"/>
              </a:rPr>
              <a:t>”</a:t>
            </a:r>
          </a:p>
          <a:p>
            <a:pPr fontAlgn="base"/>
            <a:r>
              <a:rPr lang="fr-FR" sz="2400" b="1" smtClean="0">
                <a:latin typeface="Times New Roman" panose="02020603050405020304" pitchFamily="18" charset="0"/>
                <a:cs typeface="Times New Roman" panose="02020603050405020304" pitchFamily="18" charset="0"/>
              </a:rPr>
              <a:t>(1885)</a:t>
            </a:r>
            <a:endParaRPr lang="en-US" sz="2400" b="1" i="0">
              <a:effectLst/>
              <a:latin typeface="Times New Roman" panose="02020603050405020304" pitchFamily="18" charset="0"/>
              <a:cs typeface="Times New Roman" panose="02020603050405020304" pitchFamily="18" charset="0"/>
            </a:endParaRPr>
          </a:p>
        </p:txBody>
      </p:sp>
      <p:sp>
        <p:nvSpPr>
          <p:cNvPr id="4" name="Rectangle 3"/>
          <p:cNvSpPr/>
          <p:nvPr/>
        </p:nvSpPr>
        <p:spPr>
          <a:xfrm>
            <a:off x="9593358" y="-27296"/>
            <a:ext cx="2703275" cy="5078313"/>
          </a:xfrm>
          <a:prstGeom prst="rect">
            <a:avLst/>
          </a:prstGeom>
        </p:spPr>
        <p:txBody>
          <a:bodyPr wrap="square">
            <a:spAutoFit/>
          </a:bodyPr>
          <a:lstStyle/>
          <a:p>
            <a:pPr lvl="0"/>
            <a:r>
              <a:rPr lang="en-US" sz="2400" i="1" dirty="0" smtClean="0">
                <a:solidFill>
                  <a:prstClr val="black"/>
                </a:solidFill>
                <a:latin typeface="Times New Roman" panose="02020603050405020304" pitchFamily="18" charset="0"/>
                <a:cs typeface="Times New Roman" panose="02020603050405020304" pitchFamily="18" charset="0"/>
              </a:rPr>
              <a:t>“I have tried to emphasize that those people, eating their potatoes in the lamplight, have dug the earth with those very hands they put in the dish, and so it speaks of manual labor, and how they have honestly earned their food.”</a:t>
            </a:r>
          </a:p>
          <a:p>
            <a:pPr lvl="0" algn="r"/>
            <a:r>
              <a:rPr lang="en-US" dirty="0">
                <a:solidFill>
                  <a:prstClr val="black"/>
                </a:solidFill>
                <a:latin typeface="Times New Roman" panose="02020603050405020304" pitchFamily="18" charset="0"/>
                <a:cs typeface="Times New Roman" panose="02020603050405020304" pitchFamily="18" charset="0"/>
              </a:rPr>
              <a:t>(A letter to Theo by Vincent</a:t>
            </a:r>
            <a:r>
              <a:rPr lang="en-US" dirty="0" smtClean="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39452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0664" y="0"/>
            <a:ext cx="7671335" cy="6373504"/>
          </a:xfrm>
          <a:prstGeom prst="rect">
            <a:avLst/>
          </a:prstGeom>
        </p:spPr>
      </p:pic>
      <p:sp>
        <p:nvSpPr>
          <p:cNvPr id="4" name="TextBox 3"/>
          <p:cNvSpPr txBox="1"/>
          <p:nvPr/>
        </p:nvSpPr>
        <p:spPr>
          <a:xfrm>
            <a:off x="9953767" y="6369039"/>
            <a:ext cx="2238232"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Shoes</a:t>
            </a:r>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1886)</a:t>
            </a:r>
          </a:p>
        </p:txBody>
      </p:sp>
    </p:spTree>
    <p:extLst>
      <p:ext uri="{BB962C8B-B14F-4D97-AF65-F5344CB8AC3E}">
        <p14:creationId xmlns:p14="http://schemas.microsoft.com/office/powerpoint/2010/main" val="22560103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650316" cy="6858000"/>
          </a:xfrm>
          <a:prstGeom prst="rect">
            <a:avLst/>
          </a:prstGeom>
        </p:spPr>
      </p:pic>
      <p:sp>
        <p:nvSpPr>
          <p:cNvPr id="3" name="Rectangle 2"/>
          <p:cNvSpPr/>
          <p:nvPr/>
        </p:nvSpPr>
        <p:spPr>
          <a:xfrm>
            <a:off x="5758339" y="5930626"/>
            <a:ext cx="4723142" cy="830997"/>
          </a:xfrm>
          <a:prstGeom prst="rect">
            <a:avLst/>
          </a:prstGeom>
        </p:spPr>
        <p:txBody>
          <a:bodyPr wrap="square">
            <a:spAutoFit/>
          </a:bodyPr>
          <a:lstStyle/>
          <a:p>
            <a:pPr fontAlgn="base"/>
            <a:r>
              <a:rPr lang="en-US" sz="2400" b="1" dirty="0" smtClean="0">
                <a:latin typeface="Times New Roman" panose="02020603050405020304" pitchFamily="18" charset="0"/>
                <a:cs typeface="Times New Roman" panose="02020603050405020304" pitchFamily="18" charset="0"/>
              </a:rPr>
              <a:t>“</a:t>
            </a:r>
            <a:r>
              <a:rPr lang="fr-FR" sz="2400" b="1" dirty="0" smtClean="0">
                <a:latin typeface="Times New Roman" panose="02020603050405020304" pitchFamily="18" charset="0"/>
                <a:cs typeface="Times New Roman" panose="02020603050405020304" pitchFamily="18" charset="0"/>
              </a:rPr>
              <a:t>Self-Portrait </a:t>
            </a:r>
            <a:r>
              <a:rPr lang="fr-FR" sz="2400" b="1" dirty="0" err="1" smtClean="0">
                <a:latin typeface="Times New Roman" panose="02020603050405020304" pitchFamily="18" charset="0"/>
                <a:cs typeface="Times New Roman" panose="02020603050405020304" pitchFamily="18" charset="0"/>
              </a:rPr>
              <a:t>with</a:t>
            </a:r>
            <a:r>
              <a:rPr lang="fr-FR" sz="2400" b="1" dirty="0" smtClean="0">
                <a:latin typeface="Times New Roman" panose="02020603050405020304" pitchFamily="18" charset="0"/>
                <a:cs typeface="Times New Roman" panose="02020603050405020304" pitchFamily="18" charset="0"/>
              </a:rPr>
              <a:t> Grey </a:t>
            </a:r>
            <a:r>
              <a:rPr lang="fr-FR" sz="2400" b="1" dirty="0" err="1" smtClean="0">
                <a:latin typeface="Times New Roman" panose="02020603050405020304" pitchFamily="18" charset="0"/>
                <a:cs typeface="Times New Roman" panose="02020603050405020304" pitchFamily="18" charset="0"/>
              </a:rPr>
              <a:t>Felt</a:t>
            </a:r>
            <a:r>
              <a:rPr lang="fr-FR" sz="2400" b="1" dirty="0" smtClean="0">
                <a:latin typeface="Times New Roman" panose="02020603050405020304" pitchFamily="18" charset="0"/>
                <a:cs typeface="Times New Roman" panose="02020603050405020304" pitchFamily="18" charset="0"/>
              </a:rPr>
              <a:t> Hat”</a:t>
            </a:r>
          </a:p>
          <a:p>
            <a:pPr fontAlgn="base"/>
            <a:r>
              <a:rPr lang="fr-FR" sz="2400" b="1" dirty="0" smtClean="0">
                <a:latin typeface="Times New Roman" panose="02020603050405020304" pitchFamily="18" charset="0"/>
                <a:cs typeface="Times New Roman" panose="02020603050405020304" pitchFamily="18" charset="0"/>
              </a:rPr>
              <a:t>(1887)</a:t>
            </a:r>
            <a:endParaRPr lang="en-US" sz="24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66761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393453" cy="6858000"/>
          </a:xfrm>
          <a:prstGeom prst="rect">
            <a:avLst/>
          </a:prstGeom>
        </p:spPr>
      </p:pic>
      <p:sp>
        <p:nvSpPr>
          <p:cNvPr id="3" name="Rectangle 2"/>
          <p:cNvSpPr/>
          <p:nvPr/>
        </p:nvSpPr>
        <p:spPr>
          <a:xfrm>
            <a:off x="5539974" y="5903330"/>
            <a:ext cx="4723142" cy="830997"/>
          </a:xfrm>
          <a:prstGeom prst="rect">
            <a:avLst/>
          </a:prstGeom>
        </p:spPr>
        <p:txBody>
          <a:bodyPr wrap="square">
            <a:spAutoFit/>
          </a:bodyPr>
          <a:lstStyle/>
          <a:p>
            <a:pPr fontAlgn="base"/>
            <a:r>
              <a:rPr lang="en-US" sz="2400" b="1" smtClean="0">
                <a:latin typeface="Times New Roman" panose="02020603050405020304" pitchFamily="18" charset="0"/>
                <a:cs typeface="Times New Roman" panose="02020603050405020304" pitchFamily="18" charset="0"/>
              </a:rPr>
              <a:t>“</a:t>
            </a:r>
            <a:r>
              <a:rPr lang="fr-FR" sz="2400" b="1" smtClean="0">
                <a:latin typeface="Times New Roman" panose="02020603050405020304" pitchFamily="18" charset="0"/>
                <a:cs typeface="Times New Roman" panose="02020603050405020304" pitchFamily="18" charset="0"/>
              </a:rPr>
              <a:t>Portrait of Père Tanguy”</a:t>
            </a:r>
          </a:p>
          <a:p>
            <a:pPr fontAlgn="base"/>
            <a:r>
              <a:rPr lang="fr-FR" sz="2400" b="1" smtClean="0">
                <a:latin typeface="Times New Roman" panose="02020603050405020304" pitchFamily="18" charset="0"/>
                <a:cs typeface="Times New Roman" panose="02020603050405020304" pitchFamily="18" charset="0"/>
              </a:rPr>
              <a:t>(1887)</a:t>
            </a:r>
            <a:endParaRPr lang="en-US" sz="2400" b="1" i="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06979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617" y="1796535"/>
            <a:ext cx="5108971" cy="423046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7112" y="1795871"/>
            <a:ext cx="3484802" cy="4231131"/>
          </a:xfrm>
          <a:prstGeom prst="rect">
            <a:avLst/>
          </a:prstGeom>
        </p:spPr>
      </p:pic>
      <p:sp>
        <p:nvSpPr>
          <p:cNvPr id="5" name="Rectangle 4"/>
          <p:cNvSpPr/>
          <p:nvPr/>
        </p:nvSpPr>
        <p:spPr>
          <a:xfrm>
            <a:off x="1028617" y="6027001"/>
            <a:ext cx="3765774" cy="830997"/>
          </a:xfrm>
          <a:prstGeom prst="rect">
            <a:avLst/>
          </a:prstGeom>
        </p:spPr>
        <p:txBody>
          <a:bodyPr wrap="none">
            <a:spAutoFit/>
          </a:bodyPr>
          <a:lstStyle/>
          <a:p>
            <a:r>
              <a:rPr lang="en-US" sz="2400" b="1" dirty="0">
                <a:solidFill>
                  <a:prstClr val="black"/>
                </a:solidFill>
                <a:latin typeface="Times New Roman" panose="02020603050405020304" pitchFamily="18" charset="0"/>
                <a:cs typeface="Times New Roman" panose="02020603050405020304" pitchFamily="18" charset="0"/>
              </a:rPr>
              <a:t>“The Boulevard de Clichy</a:t>
            </a:r>
            <a:r>
              <a:rPr lang="en-US" sz="2400" b="1" dirty="0" smtClean="0">
                <a:solidFill>
                  <a:prstClr val="black"/>
                </a:solidFill>
                <a:latin typeface="Times New Roman" panose="02020603050405020304" pitchFamily="18" charset="0"/>
                <a:cs typeface="Times New Roman" panose="02020603050405020304" pitchFamily="18" charset="0"/>
              </a:rPr>
              <a:t>”</a:t>
            </a:r>
          </a:p>
          <a:p>
            <a:r>
              <a:rPr lang="en-US" sz="2400" b="1" dirty="0" smtClean="0">
                <a:solidFill>
                  <a:prstClr val="black"/>
                </a:solidFill>
                <a:latin typeface="Times New Roman" panose="02020603050405020304" pitchFamily="18" charset="0"/>
                <a:cs typeface="Times New Roman" panose="02020603050405020304" pitchFamily="18" charset="0"/>
              </a:rPr>
              <a:t>(1887) </a:t>
            </a:r>
            <a:endParaRPr lang="en-US" b="1" dirty="0"/>
          </a:p>
        </p:txBody>
      </p:sp>
      <p:sp>
        <p:nvSpPr>
          <p:cNvPr id="6" name="Rectangle 5"/>
          <p:cNvSpPr/>
          <p:nvPr/>
        </p:nvSpPr>
        <p:spPr>
          <a:xfrm>
            <a:off x="7537112" y="6027000"/>
            <a:ext cx="3866934" cy="830997"/>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“View from Vincent’s Room in Rue </a:t>
            </a:r>
            <a:r>
              <a:rPr lang="en-US" sz="2400" b="1" dirty="0" err="1">
                <a:solidFill>
                  <a:prstClr val="black"/>
                </a:solidFill>
                <a:latin typeface="Times New Roman" panose="02020603050405020304" pitchFamily="18" charset="0"/>
                <a:cs typeface="Times New Roman" panose="02020603050405020304" pitchFamily="18" charset="0"/>
              </a:rPr>
              <a:t>Lepic</a:t>
            </a:r>
            <a:r>
              <a:rPr lang="en-US" sz="2400" b="1" dirty="0" smtClean="0">
                <a:solidFill>
                  <a:prstClr val="black"/>
                </a:solidFill>
                <a:latin typeface="Times New Roman" panose="02020603050405020304" pitchFamily="18" charset="0"/>
                <a:cs typeface="Times New Roman" panose="02020603050405020304" pitchFamily="18" charset="0"/>
              </a:rPr>
              <a: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smtClean="0">
                <a:solidFill>
                  <a:prstClr val="black"/>
                </a:solidFill>
                <a:latin typeface="Times New Roman" panose="02020603050405020304" pitchFamily="18" charset="0"/>
                <a:cs typeface="Times New Roman" panose="02020603050405020304" pitchFamily="18" charset="0"/>
              </a:rPr>
              <a:t>(1887) </a:t>
            </a:r>
            <a:endParaRPr lang="en-US" b="1" dirty="0"/>
          </a:p>
        </p:txBody>
      </p:sp>
    </p:spTree>
    <p:extLst>
      <p:ext uri="{BB962C8B-B14F-4D97-AF65-F5344CB8AC3E}">
        <p14:creationId xmlns:p14="http://schemas.microsoft.com/office/powerpoint/2010/main" val="1558814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910" y="2143550"/>
            <a:ext cx="5281684" cy="4252784"/>
          </a:xfrm>
          <a:prstGeom prst="rect">
            <a:avLst/>
          </a:prstGeom>
        </p:spPr>
      </p:pic>
      <p:sp>
        <p:nvSpPr>
          <p:cNvPr id="3" name="Rectangle 2"/>
          <p:cNvSpPr/>
          <p:nvPr/>
        </p:nvSpPr>
        <p:spPr>
          <a:xfrm>
            <a:off x="545910" y="6396335"/>
            <a:ext cx="4503762" cy="461665"/>
          </a:xfrm>
          <a:prstGeom prst="rect">
            <a:avLst/>
          </a:prstGeom>
        </p:spPr>
        <p:txBody>
          <a:bodyPr wrap="square">
            <a:spAutoFit/>
          </a:bodyPr>
          <a:lstStyle/>
          <a:p>
            <a:pPr fontAlgn="base"/>
            <a:r>
              <a:rPr lang="en-US" sz="2400" b="1" dirty="0" smtClean="0">
                <a:latin typeface="Times New Roman" panose="02020603050405020304" pitchFamily="18" charset="0"/>
                <a:cs typeface="Times New Roman" panose="02020603050405020304" pitchFamily="18" charset="0"/>
              </a:rPr>
              <a:t>“</a:t>
            </a:r>
            <a:r>
              <a:rPr lang="fr-FR" sz="2400" b="1" dirty="0" smtClean="0">
                <a:latin typeface="Times New Roman" panose="02020603050405020304" pitchFamily="18" charset="0"/>
                <a:cs typeface="Times New Roman" panose="02020603050405020304" pitchFamily="18" charset="0"/>
              </a:rPr>
              <a:t>The Bridge at Langlois” (1888)</a:t>
            </a:r>
            <a:endParaRPr lang="en-US" sz="2400" b="1" i="0" dirty="0">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180" y="2143550"/>
            <a:ext cx="5398456" cy="4252784"/>
          </a:xfrm>
          <a:prstGeom prst="rect">
            <a:avLst/>
          </a:prstGeom>
        </p:spPr>
      </p:pic>
      <p:sp>
        <p:nvSpPr>
          <p:cNvPr id="5" name="Rectangle 4"/>
          <p:cNvSpPr/>
          <p:nvPr/>
        </p:nvSpPr>
        <p:spPr>
          <a:xfrm>
            <a:off x="6316180" y="6396334"/>
            <a:ext cx="4028823" cy="461665"/>
          </a:xfrm>
          <a:prstGeom prst="rect">
            <a:avLst/>
          </a:prstGeom>
        </p:spPr>
        <p:txBody>
          <a:bodyPr wrap="square">
            <a:spAutoFit/>
          </a:bodyPr>
          <a:lstStyle/>
          <a:p>
            <a:pPr fontAlgn="base"/>
            <a:r>
              <a:rPr lang="en-US" sz="2400" b="1" dirty="0" smtClean="0">
                <a:latin typeface="Times New Roman" panose="02020603050405020304" pitchFamily="18" charset="0"/>
                <a:cs typeface="Times New Roman" panose="02020603050405020304" pitchFamily="18" charset="0"/>
              </a:rPr>
              <a:t>“</a:t>
            </a:r>
            <a:r>
              <a:rPr lang="fr-FR" sz="2400" b="1" dirty="0" err="1" smtClean="0">
                <a:latin typeface="Times New Roman" panose="02020603050405020304" pitchFamily="18" charset="0"/>
                <a:cs typeface="Times New Roman" panose="02020603050405020304" pitchFamily="18" charset="0"/>
              </a:rPr>
              <a:t>Harvest</a:t>
            </a:r>
            <a:r>
              <a:rPr lang="fr-FR" sz="2400" b="1" dirty="0" smtClean="0">
                <a:latin typeface="Times New Roman" panose="02020603050405020304" pitchFamily="18" charset="0"/>
                <a:cs typeface="Times New Roman" panose="02020603050405020304" pitchFamily="18" charset="0"/>
              </a:rPr>
              <a:t> at La Crau” (1888)</a:t>
            </a:r>
            <a:endParaRPr lang="en-US" sz="24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4481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85750" indent="-285750">
          <a:buFont typeface="Arial" panose="020B0604020202020204" pitchFamily="34" charset="0"/>
          <a:buChar char="•"/>
          <a:defRPr sz="2400"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TotalTime>
  <Words>526</Words>
  <Application>Microsoft Office PowerPoint</Application>
  <PresentationFormat>Widescreen</PresentationFormat>
  <Paragraphs>69</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ProBook 450 G2</dc:creator>
  <cp:lastModifiedBy>ProBook 450 G2</cp:lastModifiedBy>
  <cp:revision>82</cp:revision>
  <dcterms:created xsi:type="dcterms:W3CDTF">2018-12-02T13:08:37Z</dcterms:created>
  <dcterms:modified xsi:type="dcterms:W3CDTF">2020-09-15T05:40:17Z</dcterms:modified>
</cp:coreProperties>
</file>